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1.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1.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424" r:id="rId3"/>
    <p:sldId id="473" r:id="rId4"/>
    <p:sldId id="468" r:id="rId5"/>
    <p:sldId id="463" r:id="rId6"/>
    <p:sldId id="476" r:id="rId7"/>
    <p:sldId id="466" r:id="rId8"/>
    <p:sldId id="471" r:id="rId9"/>
    <p:sldId id="470" r:id="rId10"/>
    <p:sldId id="465" r:id="rId11"/>
    <p:sldId id="431" r:id="rId12"/>
    <p:sldId id="458" r:id="rId13"/>
    <p:sldId id="459" r:id="rId14"/>
    <p:sldId id="477" r:id="rId15"/>
    <p:sldId id="475" r:id="rId16"/>
    <p:sldId id="258" r:id="rId17"/>
    <p:sldId id="259" r:id="rId18"/>
    <p:sldId id="260" r:id="rId19"/>
    <p:sldId id="266" r:id="rId20"/>
    <p:sldId id="261" r:id="rId21"/>
    <p:sldId id="262" r:id="rId22"/>
    <p:sldId id="428" r:id="rId23"/>
    <p:sldId id="495" r:id="rId24"/>
    <p:sldId id="267" r:id="rId25"/>
    <p:sldId id="271" r:id="rId26"/>
    <p:sldId id="268" r:id="rId27"/>
    <p:sldId id="330" r:id="rId28"/>
    <p:sldId id="331" r:id="rId29"/>
    <p:sldId id="272" r:id="rId30"/>
    <p:sldId id="335" r:id="rId31"/>
    <p:sldId id="274" r:id="rId32"/>
    <p:sldId id="332" r:id="rId33"/>
    <p:sldId id="423" r:id="rId34"/>
    <p:sldId id="273" r:id="rId35"/>
    <p:sldId id="375" r:id="rId36"/>
    <p:sldId id="278" r:id="rId37"/>
    <p:sldId id="376" r:id="rId38"/>
    <p:sldId id="426" r:id="rId39"/>
    <p:sldId id="280" r:id="rId40"/>
    <p:sldId id="377" r:id="rId41"/>
    <p:sldId id="379" r:id="rId42"/>
    <p:sldId id="380" r:id="rId43"/>
    <p:sldId id="381" r:id="rId44"/>
    <p:sldId id="382" r:id="rId45"/>
    <p:sldId id="383"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1" r:id="rId73"/>
    <p:sldId id="311" r:id="rId74"/>
    <p:sldId id="418" r:id="rId75"/>
    <p:sldId id="429" r:id="rId76"/>
    <p:sldId id="419" r:id="rId77"/>
    <p:sldId id="413" r:id="rId78"/>
    <p:sldId id="467" r:id="rId79"/>
    <p:sldId id="416" r:id="rId80"/>
    <p:sldId id="417" r:id="rId81"/>
    <p:sldId id="420" r:id="rId82"/>
    <p:sldId id="432" r:id="rId83"/>
    <p:sldId id="433" r:id="rId84"/>
    <p:sldId id="434" r:id="rId85"/>
    <p:sldId id="435" r:id="rId86"/>
    <p:sldId id="494" r:id="rId87"/>
    <p:sldId id="447" r:id="rId88"/>
    <p:sldId id="480" r:id="rId89"/>
    <p:sldId id="479" r:id="rId90"/>
    <p:sldId id="436" r:id="rId91"/>
    <p:sldId id="474" r:id="rId92"/>
    <p:sldId id="462" r:id="rId93"/>
    <p:sldId id="472" r:id="rId94"/>
    <p:sldId id="481" r:id="rId95"/>
    <p:sldId id="482" r:id="rId96"/>
    <p:sldId id="483" r:id="rId97"/>
    <p:sldId id="484" r:id="rId98"/>
    <p:sldId id="485" r:id="rId99"/>
    <p:sldId id="486" r:id="rId100"/>
    <p:sldId id="487" r:id="rId101"/>
    <p:sldId id="488" r:id="rId102"/>
    <p:sldId id="489" r:id="rId103"/>
    <p:sldId id="490" r:id="rId104"/>
    <p:sldId id="491" r:id="rId105"/>
    <p:sldId id="492" r:id="rId106"/>
    <p:sldId id="461" r:id="rId107"/>
    <p:sldId id="449" r:id="rId108"/>
    <p:sldId id="478" r:id="rId109"/>
    <p:sldId id="446" r:id="rId110"/>
    <p:sldId id="454" r:id="rId1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596600D-F866-CE45-95E8-F856955A283C}">
          <p14:sldIdLst>
            <p14:sldId id="256"/>
          </p14:sldIdLst>
        </p14:section>
        <p14:section name="Workshop Overview" id="{DBD9846F-7D80-414D-B335-60CD602E4273}">
          <p14:sldIdLst>
            <p14:sldId id="424"/>
            <p14:sldId id="473"/>
          </p14:sldIdLst>
        </p14:section>
        <p14:section name="RNA-Seq generation" id="{01C9B4F4-E0CD-AB4A-95E6-EC422ED6907C}">
          <p14:sldIdLst>
            <p14:sldId id="468"/>
            <p14:sldId id="463"/>
            <p14:sldId id="476"/>
            <p14:sldId id="466"/>
            <p14:sldId id="471"/>
            <p14:sldId id="470"/>
            <p14:sldId id="465"/>
            <p14:sldId id="431"/>
            <p14:sldId id="458"/>
            <p14:sldId id="459"/>
            <p14:sldId id="477"/>
          </p14:sldIdLst>
        </p14:section>
        <p14:section name="Transcript Reconstruction from RNA-Seq" id="{5DBB0234-9839-6440-9ACA-3189ECA0E274}">
          <p14:sldIdLst>
            <p14:sldId id="475"/>
            <p14:sldId id="258"/>
            <p14:sldId id="259"/>
            <p14:sldId id="260"/>
            <p14:sldId id="266"/>
            <p14:sldId id="261"/>
            <p14:sldId id="262"/>
            <p14:sldId id="428"/>
            <p14:sldId id="495"/>
          </p14:sldIdLst>
        </p14:section>
        <p14:section name="Tuxedo for transcript reconstruction" id="{BF5757DF-FBE5-4348-852C-BA51F2314412}">
          <p14:sldIdLst>
            <p14:sldId id="267"/>
            <p14:sldId id="271"/>
            <p14:sldId id="268"/>
            <p14:sldId id="330"/>
            <p14:sldId id="331"/>
            <p14:sldId id="272"/>
          </p14:sldIdLst>
        </p14:section>
        <p14:section name="Visualization Options" id="{DE304165-EA13-1C4B-B22D-D13B7D2E0672}">
          <p14:sldIdLst>
            <p14:sldId id="335"/>
            <p14:sldId id="274"/>
            <p14:sldId id="332"/>
            <p14:sldId id="423"/>
          </p14:sldIdLst>
        </p14:section>
        <p14:section name="Cufflinks" id="{2BEF4E64-2685-6A43-91C2-BDBBBDA64734}">
          <p14:sldIdLst>
            <p14:sldId id="273"/>
            <p14:sldId id="375"/>
            <p14:sldId id="278"/>
            <p14:sldId id="376"/>
          </p14:sldIdLst>
        </p14:section>
        <p14:section name="Tuxedo &amp; IGV demo" id="{4CD47AC9-91F7-BF42-B83E-F9A5779479AD}">
          <p14:sldIdLst>
            <p14:sldId id="426"/>
          </p14:sldIdLst>
        </p14:section>
        <p14:section name="de novo reconstruction" id="{1DC2AB2B-D12F-274D-9BE5-3752FCB7A125}">
          <p14:sldIdLst>
            <p14:sldId id="280"/>
            <p14:sldId id="377"/>
            <p14:sldId id="379"/>
            <p14:sldId id="380"/>
            <p14:sldId id="381"/>
          </p14:sldIdLst>
        </p14:section>
        <p14:section name="Trinity" id="{AEC61EEC-DF29-6A43-A816-F44E6A8027E2}">
          <p14:sldIdLst>
            <p14:sldId id="382"/>
            <p14:sldId id="383"/>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11"/>
            <p14:sldId id="418"/>
          </p14:sldIdLst>
        </p14:section>
        <p14:section name="Demo Trinity" id="{9965C48D-BFA3-B447-8DF3-1B33BFAED4F6}">
          <p14:sldIdLst>
            <p14:sldId id="429"/>
          </p14:sldIdLst>
        </p14:section>
        <p14:section name="Sensitivity Comparison" id="{6FF0400A-DA14-2749-87A0-BC9D586CA098}">
          <p14:sldIdLst>
            <p14:sldId id="419"/>
          </p14:sldIdLst>
        </p14:section>
        <p14:section name="Strand-specific RNA-Seq" id="{305FEBAB-99EA-8549-9166-9A61D4648B80}">
          <p14:sldIdLst>
            <p14:sldId id="413"/>
            <p14:sldId id="467"/>
            <p14:sldId id="416"/>
            <p14:sldId id="417"/>
          </p14:sldIdLst>
        </p14:section>
        <p14:section name="Summarize Reconstruction" id="{06D88DE8-CD47-784B-9C9B-6CDA3B2C339B}">
          <p14:sldIdLst>
            <p14:sldId id="420"/>
          </p14:sldIdLst>
        </p14:section>
        <p14:section name="Quantitation" id="{270C9F00-3112-6847-A762-DAB0D3032FF4}">
          <p14:sldIdLst>
            <p14:sldId id="432"/>
            <p14:sldId id="433"/>
            <p14:sldId id="434"/>
            <p14:sldId id="435"/>
            <p14:sldId id="494"/>
          </p14:sldIdLst>
        </p14:section>
        <p14:section name="Mapping Uncertainty and EM" id="{C055CC5F-7FBB-4D4B-9019-E10A8D999168}">
          <p14:sldIdLst>
            <p14:sldId id="447"/>
            <p14:sldId id="480"/>
            <p14:sldId id="479"/>
          </p14:sldIdLst>
        </p14:section>
        <p14:section name="DE analysis" id="{3434FA1E-6732-1B4C-85FE-33D96DB9FCC9}">
          <p14:sldIdLst>
            <p14:sldId id="436"/>
            <p14:sldId id="474"/>
            <p14:sldId id="462"/>
            <p14:sldId id="472"/>
          </p14:sldIdLst>
        </p14:section>
        <p14:section name="DE analysis" id="{950C299C-9C6B-7A48-A71B-F91D9685F57F}">
          <p14:sldIdLst>
            <p14:sldId id="481"/>
            <p14:sldId id="482"/>
            <p14:sldId id="483"/>
            <p14:sldId id="484"/>
            <p14:sldId id="485"/>
            <p14:sldId id="486"/>
            <p14:sldId id="487"/>
            <p14:sldId id="488"/>
            <p14:sldId id="489"/>
            <p14:sldId id="490"/>
            <p14:sldId id="491"/>
            <p14:sldId id="492"/>
          </p14:sldIdLst>
        </p14:section>
        <p14:section name="Analysis Frameworks" id="{EFA30600-8EA3-E541-AE8F-D02751C43494}">
          <p14:sldIdLst>
            <p14:sldId id="461"/>
            <p14:sldId id="449"/>
            <p14:sldId id="478"/>
          </p14:sldIdLst>
        </p14:section>
        <p14:section name="Final Summary" id="{BAA1D3C1-550B-5240-88EA-045006301613}">
          <p14:sldIdLst>
            <p14:sldId id="446"/>
            <p14:sldId id="4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19942"/>
    <a:srgbClr val="F69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21" autoAdjust="0"/>
  </p:normalViewPr>
  <p:slideViewPr>
    <p:cSldViewPr snapToGrid="0" snapToObjects="1">
      <p:cViewPr varScale="1">
        <p:scale>
          <a:sx n="89" d="100"/>
          <a:sy n="89" d="100"/>
        </p:scale>
        <p:origin x="-1048" y="-112"/>
      </p:cViewPr>
      <p:guideLst>
        <p:guide orient="horz" pos="2160"/>
        <p:guide pos="2880"/>
      </p:guideLst>
    </p:cSldViewPr>
  </p:slideViewPr>
  <p:notesTextViewPr>
    <p:cViewPr>
      <p:scale>
        <a:sx n="100" d="100"/>
        <a:sy n="100" d="100"/>
      </p:scale>
      <p:origin x="0" y="0"/>
    </p:cViewPr>
  </p:notesTextViewPr>
  <p:sorterViewPr>
    <p:cViewPr>
      <p:scale>
        <a:sx n="55" d="100"/>
        <a:sy n="55" d="100"/>
      </p:scale>
      <p:origin x="0" y="200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bhaas:Dropbox:TrinPasaPaper:data:TrinPasa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lineMarker"/>
        <c:varyColors val="0"/>
        <c:ser>
          <c:idx val="0"/>
          <c:order val="0"/>
          <c:tx>
            <c:strRef>
              <c:f>mouse!$J$20</c:f>
              <c:strCache>
                <c:ptCount val="1"/>
                <c:pt idx="0">
                  <c:v>Cufflinks/Gsnap</c:v>
                </c:pt>
              </c:strCache>
            </c:strRef>
          </c:tx>
          <c:xVal>
            <c:numRef>
              <c:f>mouse!$K$19:$O$19</c:f>
              <c:numCache>
                <c:formatCode>General</c:formatCode>
                <c:ptCount val="5"/>
                <c:pt idx="0">
                  <c:v>5.0</c:v>
                </c:pt>
                <c:pt idx="1">
                  <c:v>10.0</c:v>
                </c:pt>
                <c:pt idx="2">
                  <c:v>25.0</c:v>
                </c:pt>
                <c:pt idx="3">
                  <c:v>35.0</c:v>
                </c:pt>
                <c:pt idx="4">
                  <c:v>50.0</c:v>
                </c:pt>
              </c:numCache>
            </c:numRef>
          </c:xVal>
          <c:yVal>
            <c:numRef>
              <c:f>mouse!$K$20:$O$20</c:f>
              <c:numCache>
                <c:formatCode>General</c:formatCode>
                <c:ptCount val="5"/>
                <c:pt idx="0">
                  <c:v>5647.0</c:v>
                </c:pt>
                <c:pt idx="1">
                  <c:v>6795.0</c:v>
                </c:pt>
                <c:pt idx="2">
                  <c:v>7835.0</c:v>
                </c:pt>
                <c:pt idx="3">
                  <c:v>8081.0</c:v>
                </c:pt>
                <c:pt idx="4">
                  <c:v>8241.0</c:v>
                </c:pt>
              </c:numCache>
            </c:numRef>
          </c:yVal>
          <c:smooth val="0"/>
        </c:ser>
        <c:ser>
          <c:idx val="1"/>
          <c:order val="1"/>
          <c:tx>
            <c:v>Trinity</c:v>
          </c:tx>
          <c:xVal>
            <c:numRef>
              <c:f>mouse!$K$19:$O$19</c:f>
              <c:numCache>
                <c:formatCode>General</c:formatCode>
                <c:ptCount val="5"/>
                <c:pt idx="0">
                  <c:v>5.0</c:v>
                </c:pt>
                <c:pt idx="1">
                  <c:v>10.0</c:v>
                </c:pt>
                <c:pt idx="2">
                  <c:v>25.0</c:v>
                </c:pt>
                <c:pt idx="3">
                  <c:v>35.0</c:v>
                </c:pt>
                <c:pt idx="4">
                  <c:v>50.0</c:v>
                </c:pt>
              </c:numCache>
            </c:numRef>
          </c:xVal>
          <c:yVal>
            <c:numRef>
              <c:f>mouse!$K$27:$O$27</c:f>
              <c:numCache>
                <c:formatCode>General</c:formatCode>
                <c:ptCount val="5"/>
                <c:pt idx="0">
                  <c:v>3509.0</c:v>
                </c:pt>
                <c:pt idx="1">
                  <c:v>4971.0</c:v>
                </c:pt>
                <c:pt idx="2">
                  <c:v>6742.0</c:v>
                </c:pt>
                <c:pt idx="3">
                  <c:v>7302.0</c:v>
                </c:pt>
                <c:pt idx="4">
                  <c:v>7862.0</c:v>
                </c:pt>
              </c:numCache>
            </c:numRef>
          </c:yVal>
          <c:smooth val="0"/>
        </c:ser>
        <c:dLbls>
          <c:showLegendKey val="0"/>
          <c:showVal val="0"/>
          <c:showCatName val="0"/>
          <c:showSerName val="0"/>
          <c:showPercent val="0"/>
          <c:showBubbleSize val="0"/>
        </c:dLbls>
        <c:axId val="-2056648968"/>
        <c:axId val="-2056619864"/>
      </c:scatterChart>
      <c:valAx>
        <c:axId val="-2056648968"/>
        <c:scaling>
          <c:orientation val="minMax"/>
        </c:scaling>
        <c:delete val="0"/>
        <c:axPos val="b"/>
        <c:numFmt formatCode="General" sourceLinked="1"/>
        <c:majorTickMark val="out"/>
        <c:minorTickMark val="none"/>
        <c:tickLblPos val="nextTo"/>
        <c:crossAx val="-2056619864"/>
        <c:crosses val="autoZero"/>
        <c:crossBetween val="midCat"/>
      </c:valAx>
      <c:valAx>
        <c:axId val="-2056619864"/>
        <c:scaling>
          <c:orientation val="minMax"/>
        </c:scaling>
        <c:delete val="0"/>
        <c:axPos val="l"/>
        <c:majorGridlines/>
        <c:numFmt formatCode="General" sourceLinked="1"/>
        <c:majorTickMark val="out"/>
        <c:minorTickMark val="none"/>
        <c:tickLblPos val="nextTo"/>
        <c:crossAx val="-2056648968"/>
        <c:crosses val="autoZero"/>
        <c:crossBetween val="midCat"/>
      </c:valAx>
    </c:plotArea>
    <c:legend>
      <c:legendPos val="r"/>
      <c:layout>
        <c:manualLayout>
          <c:xMode val="edge"/>
          <c:yMode val="edge"/>
          <c:x val="0.444218521112401"/>
          <c:y val="0.448561598352255"/>
          <c:w val="0.306910811546145"/>
          <c:h val="0.174584902950697"/>
        </c:manualLayout>
      </c:layout>
      <c:overlay val="0"/>
    </c:legend>
    <c:plotVisOnly val="1"/>
    <c:dispBlanksAs val="gap"/>
    <c:showDLblsOverMax val="0"/>
  </c:chart>
  <c:txPr>
    <a:bodyPr/>
    <a:lstStyle/>
    <a:p>
      <a:pPr>
        <a:defRPr sz="1600" b="1"/>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FEDD75-9772-F642-9CE3-322F4A37C77B}"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5721AC-E243-BC49-81AA-4F9E33E1DB3C}" type="slidenum">
              <a:rPr lang="en-US" smtClean="0"/>
              <a:t>‹#›</a:t>
            </a:fld>
            <a:endParaRPr lang="en-US"/>
          </a:p>
        </p:txBody>
      </p:sp>
    </p:spTree>
    <p:extLst>
      <p:ext uri="{BB962C8B-B14F-4D97-AF65-F5344CB8AC3E}">
        <p14:creationId xmlns:p14="http://schemas.microsoft.com/office/powerpoint/2010/main" val="37062748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Lecture ~ 90 </a:t>
            </a:r>
            <a:r>
              <a:rPr lang="en-US" dirty="0" err="1" smtClean="0"/>
              <a:t>mins</a:t>
            </a:r>
            <a:endParaRPr lang="en-US" dirty="0" smtClean="0"/>
          </a:p>
          <a:p>
            <a:r>
              <a:rPr lang="en-US" dirty="0" smtClean="0"/>
              <a:t>--------------------------</a:t>
            </a:r>
          </a:p>
          <a:p>
            <a:r>
              <a:rPr lang="en-US" dirty="0" smtClean="0"/>
              <a:t>1) Generating RNA-</a:t>
            </a:r>
            <a:r>
              <a:rPr lang="en-US" dirty="0" err="1" smtClean="0"/>
              <a:t>Seq</a:t>
            </a:r>
            <a:r>
              <a:rPr lang="en-US" dirty="0" smtClean="0"/>
              <a:t> data, problems, errors, what biological information is really being captured</a:t>
            </a:r>
          </a:p>
          <a:p>
            <a:r>
              <a:rPr lang="en-US" dirty="0" smtClean="0"/>
              <a:t>Quality filtering of RNA-</a:t>
            </a:r>
            <a:r>
              <a:rPr lang="en-US" dirty="0" err="1" smtClean="0"/>
              <a:t>Seq</a:t>
            </a:r>
            <a:r>
              <a:rPr lang="en-US" dirty="0" smtClean="0"/>
              <a:t> data, removal of PCR duplicates (appropriate for longer fragment RNA-</a:t>
            </a:r>
            <a:r>
              <a:rPr lang="en-US" dirty="0" err="1" smtClean="0"/>
              <a:t>Seq</a:t>
            </a:r>
            <a:r>
              <a:rPr lang="en-US" dirty="0" smtClean="0"/>
              <a:t> data)</a:t>
            </a:r>
          </a:p>
          <a:p>
            <a:endParaRPr lang="en-US" dirty="0" smtClean="0"/>
          </a:p>
          <a:p>
            <a:r>
              <a:rPr lang="en-US" dirty="0" smtClean="0"/>
              <a:t>2) Conceptual differences between de novo transcript-assembly and genome-guided</a:t>
            </a:r>
          </a:p>
          <a:p>
            <a:r>
              <a:rPr lang="en-US" dirty="0" smtClean="0"/>
              <a:t>Include an intro to what transcript assembly means, why we need to do it. What we can learn from it. How it's different from Sanger ESTs (high abundance, but very short reads)</a:t>
            </a:r>
          </a:p>
          <a:p>
            <a:endParaRPr lang="en-US" dirty="0" smtClean="0"/>
          </a:p>
          <a:p>
            <a:r>
              <a:rPr lang="en-US" dirty="0" smtClean="0"/>
              <a:t>3) Transcript Assembly without a reference genome</a:t>
            </a:r>
          </a:p>
          <a:p>
            <a:r>
              <a:rPr lang="en-US" dirty="0" smtClean="0"/>
              <a:t>Read Normalization, approaches, algorithms, recommendations</a:t>
            </a:r>
          </a:p>
          <a:p>
            <a:r>
              <a:rPr lang="en-US" dirty="0" smtClean="0"/>
              <a:t>Trinity, overview, steps in code (inchworm, chrysalis, butterfly), some algorithm details for each of the steps</a:t>
            </a:r>
          </a:p>
          <a:p>
            <a:r>
              <a:rPr lang="en-US" dirty="0" smtClean="0"/>
              <a:t>Trinity command line details, recommended options, hardware considerations, expected runtime, memory.</a:t>
            </a:r>
          </a:p>
          <a:p>
            <a:r>
              <a:rPr lang="en-US" dirty="0" smtClean="0"/>
              <a:t>Analyzing the transcripts (e.g. differential expression: RSEM, </a:t>
            </a:r>
            <a:r>
              <a:rPr lang="en-US" dirty="0" err="1" smtClean="0"/>
              <a:t>DESeq</a:t>
            </a:r>
            <a:r>
              <a:rPr lang="en-US" dirty="0" smtClean="0"/>
              <a:t>, other tools)</a:t>
            </a:r>
          </a:p>
          <a:p>
            <a:endParaRPr lang="en-US" dirty="0" smtClean="0"/>
          </a:p>
          <a:p>
            <a:r>
              <a:rPr lang="en-US" dirty="0" smtClean="0"/>
              <a:t>4) Transcript Assembly with a reference genome</a:t>
            </a:r>
          </a:p>
          <a:p>
            <a:r>
              <a:rPr lang="en-US" dirty="0" smtClean="0"/>
              <a:t>(see http://</a:t>
            </a:r>
            <a:r>
              <a:rPr lang="en-US" dirty="0" err="1" smtClean="0"/>
              <a:t>www.nature.com</a:t>
            </a:r>
            <a:r>
              <a:rPr lang="en-US" dirty="0" smtClean="0"/>
              <a:t>/</a:t>
            </a:r>
            <a:r>
              <a:rPr lang="en-US" dirty="0" err="1" smtClean="0"/>
              <a:t>nprot</a:t>
            </a:r>
            <a:r>
              <a:rPr lang="en-US" dirty="0" smtClean="0"/>
              <a:t>/journal/v7/n3/full/nprot.2012.016.html)</a:t>
            </a:r>
          </a:p>
          <a:p>
            <a:r>
              <a:rPr lang="en-US" dirty="0" smtClean="0"/>
              <a:t>Read pre-processing: filtering </a:t>
            </a:r>
            <a:r>
              <a:rPr lang="en-US" dirty="0" err="1" smtClean="0"/>
              <a:t>etc</a:t>
            </a:r>
            <a:endParaRPr lang="en-US" dirty="0" smtClean="0"/>
          </a:p>
          <a:p>
            <a:r>
              <a:rPr lang="en-US" dirty="0" smtClean="0"/>
              <a:t>Tuxedo (</a:t>
            </a:r>
            <a:r>
              <a:rPr lang="en-US" dirty="0" err="1" smtClean="0"/>
              <a:t>Tophat</a:t>
            </a:r>
            <a:r>
              <a:rPr lang="en-US" dirty="0" smtClean="0"/>
              <a:t>, Cufflinks, </a:t>
            </a:r>
            <a:r>
              <a:rPr lang="en-US" dirty="0" err="1" smtClean="0"/>
              <a:t>Cuffmerge</a:t>
            </a:r>
            <a:r>
              <a:rPr lang="en-US" dirty="0" smtClean="0"/>
              <a:t>, </a:t>
            </a:r>
            <a:r>
              <a:rPr lang="en-US" dirty="0" err="1" smtClean="0"/>
              <a:t>Cuffdiff</a:t>
            </a:r>
            <a:r>
              <a:rPr lang="en-US" dirty="0" smtClean="0"/>
              <a:t>, </a:t>
            </a:r>
            <a:r>
              <a:rPr lang="en-US" dirty="0" err="1" smtClean="0"/>
              <a:t>CummerBund</a:t>
            </a:r>
            <a:r>
              <a:rPr lang="en-US" dirty="0" smtClean="0"/>
              <a:t>) overview, algorithm details (especially bowtie2)</a:t>
            </a:r>
          </a:p>
          <a:p>
            <a:r>
              <a:rPr lang="en-US" dirty="0" smtClean="0"/>
              <a:t>Command line details, recommended options, hardware time and memory considerations.</a:t>
            </a:r>
          </a:p>
          <a:p>
            <a:r>
              <a:rPr lang="en-US" dirty="0" smtClean="0"/>
              <a:t>GFF file format for handling output data, </a:t>
            </a:r>
            <a:r>
              <a:rPr lang="en-US" dirty="0" err="1" smtClean="0"/>
              <a:t>gffread</a:t>
            </a:r>
            <a:r>
              <a:rPr lang="en-US" dirty="0" smtClean="0"/>
              <a:t> utility</a:t>
            </a:r>
          </a:p>
          <a:p>
            <a:endParaRPr lang="en-US" dirty="0" smtClean="0"/>
          </a:p>
          <a:p>
            <a:r>
              <a:rPr lang="en-US" dirty="0" smtClean="0"/>
              <a:t>5) General applications of transcript assemblies</a:t>
            </a:r>
          </a:p>
          <a:p>
            <a:r>
              <a:rPr lang="en-US" dirty="0" smtClean="0"/>
              <a:t>Using the transcripts to annotate genomes</a:t>
            </a:r>
          </a:p>
          <a:p>
            <a:r>
              <a:rPr lang="en-US" dirty="0" smtClean="0"/>
              <a:t>Recap on studying differential gene expression</a:t>
            </a:r>
          </a:p>
          <a:p>
            <a:endParaRPr lang="en-US" dirty="0" smtClean="0"/>
          </a:p>
          <a:p>
            <a:r>
              <a:rPr lang="en-US" dirty="0" smtClean="0"/>
              <a:t>II: Workshop ~ 2-2.5 </a:t>
            </a:r>
            <a:r>
              <a:rPr lang="en-US" dirty="0" err="1" smtClean="0"/>
              <a:t>hrs</a:t>
            </a:r>
            <a:endParaRPr lang="en-US" dirty="0" smtClean="0"/>
          </a:p>
          <a:p>
            <a:r>
              <a:rPr lang="en-US" dirty="0" smtClean="0"/>
              <a:t>---------------------------------</a:t>
            </a:r>
          </a:p>
          <a:p>
            <a:r>
              <a:rPr lang="en-US" dirty="0" smtClean="0"/>
              <a:t>1) With a test dataset limited to a small region of a genome, assemble transcripts with both Trinity and Tuxedo to assemble transcripts from at least two conditions. </a:t>
            </a:r>
          </a:p>
          <a:p>
            <a:r>
              <a:rPr lang="en-US" dirty="0" smtClean="0"/>
              <a:t>2) Look for evidence of differential expression in the transcripts that were just assembled.</a:t>
            </a:r>
          </a:p>
          <a:p>
            <a:r>
              <a:rPr lang="en-US" dirty="0" smtClean="0"/>
              <a:t>3) Consider making plots with e.g. </a:t>
            </a:r>
            <a:r>
              <a:rPr lang="en-US" dirty="0" err="1" smtClean="0"/>
              <a:t>CummerBund</a:t>
            </a:r>
            <a:r>
              <a:rPr lang="en-US" dirty="0" smtClean="0"/>
              <a:t> or R or other tools.</a:t>
            </a:r>
          </a:p>
          <a:p>
            <a:endParaRPr lang="en-US" dirty="0" smtClean="0"/>
          </a:p>
          <a:p>
            <a:endParaRPr lang="en-US" smtClean="0"/>
          </a:p>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a:t>
            </a:fld>
            <a:endParaRPr lang="en-US"/>
          </a:p>
        </p:txBody>
      </p:sp>
    </p:spTree>
    <p:extLst>
      <p:ext uri="{BB962C8B-B14F-4D97-AF65-F5344CB8AC3E}">
        <p14:creationId xmlns:p14="http://schemas.microsoft.com/office/powerpoint/2010/main" val="1150381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Then, the alignments, instead of the original reads, are assembled into transcript structures.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alternative strategy doesn’t require a reference genome and involves</a:t>
            </a:r>
            <a:r>
              <a:rPr lang="en-US" baseline="0" dirty="0" smtClean="0"/>
              <a:t> assembling the read sequences directly.</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Trinity</a:t>
            </a:r>
            <a:r>
              <a:rPr lang="en-US" baseline="0" dirty="0" smtClean="0"/>
              <a:t> is a software tool that I helped develop, and which we published last year in Nature Biotechnology.</a:t>
            </a:r>
          </a:p>
          <a:p>
            <a:endParaRPr lang="en-US" baseline="0" dirty="0" smtClean="0"/>
          </a:p>
          <a:p>
            <a:r>
              <a:rPr lang="en-US" baseline="0" dirty="0" smtClean="0"/>
              <a:t>In this talk, I’ll describe how Trinity works, and describe some of the applications that we aim to support.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Then, if a genome sequence is available, the assembled transcripts can be aligned to the genome to reveal individual introns and exons.</a:t>
            </a:r>
          </a:p>
        </p:txBody>
      </p:sp>
      <p:sp>
        <p:nvSpPr>
          <p:cNvPr id="4" name="Slide Number Placeholder 3"/>
          <p:cNvSpPr>
            <a:spLocks noGrp="1"/>
          </p:cNvSpPr>
          <p:nvPr>
            <p:ph type="sldNum" sz="quarter" idx="10"/>
          </p:nvPr>
        </p:nvSpPr>
        <p:spPr/>
        <p:txBody>
          <a:bodyPr/>
          <a:lstStyle/>
          <a:p>
            <a:fld id="{4D49624B-E3E1-654D-8046-77FC332AB0C9}"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initial step of Tuxedo involving the use of Bowtie and </a:t>
            </a:r>
            <a:r>
              <a:rPr lang="en-US" baseline="0" dirty="0" err="1" smtClean="0"/>
              <a:t>Tophat</a:t>
            </a:r>
            <a:r>
              <a:rPr lang="en-US" baseline="0" dirty="0" smtClean="0"/>
              <a:t> to generate spliced alignments of short reads to the genome  is depicted here.</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25</a:t>
            </a:fld>
            <a:endParaRPr lang="en-US"/>
          </a:p>
        </p:txBody>
      </p:sp>
    </p:spTree>
    <p:extLst>
      <p:ext uri="{BB962C8B-B14F-4D97-AF65-F5344CB8AC3E}">
        <p14:creationId xmlns:p14="http://schemas.microsoft.com/office/powerpoint/2010/main" val="378620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38</a:t>
            </a:fld>
            <a:endParaRPr lang="en-US"/>
          </a:p>
        </p:txBody>
      </p:sp>
    </p:spTree>
    <p:extLst>
      <p:ext uri="{BB962C8B-B14F-4D97-AF65-F5344CB8AC3E}">
        <p14:creationId xmlns:p14="http://schemas.microsoft.com/office/powerpoint/2010/main" val="548430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these next sections, I’ll provide an overview of the Trinity assembly algorithm. </a:t>
            </a:r>
          </a:p>
          <a:p>
            <a:endParaRPr lang="en-US" baseline="0" dirty="0" smtClean="0"/>
          </a:p>
          <a:p>
            <a:r>
              <a:rPr lang="en-US" baseline="0" dirty="0" smtClean="0"/>
              <a:t>It’s not necessary to understand all the details of the Trinity algorithm in order to effectively use the software. If you want to, you can think of it as a black box with read sequences as input and assembled transcript </a:t>
            </a:r>
            <a:r>
              <a:rPr lang="en-US" baseline="0" dirty="0" err="1" smtClean="0"/>
              <a:t>contigs</a:t>
            </a:r>
            <a:r>
              <a:rPr lang="en-US" baseline="0" dirty="0" smtClean="0"/>
              <a:t> as output, but it is useful to understand what is happening at the various stages of the assembly when monitoring its execution or trying to </a:t>
            </a:r>
            <a:r>
              <a:rPr lang="en-US" baseline="0" smtClean="0"/>
              <a:t>troubleshoot various aspects </a:t>
            </a:r>
            <a:r>
              <a:rPr lang="en-US" baseline="0" dirty="0" smtClean="0"/>
              <a:t>of its behavior.</a:t>
            </a:r>
          </a:p>
          <a:p>
            <a:endParaRPr lang="en-US" baseline="0" dirty="0" smtClean="0"/>
          </a:p>
        </p:txBody>
      </p:sp>
      <p:sp>
        <p:nvSpPr>
          <p:cNvPr id="4" name="Slide Number Placeholder 3"/>
          <p:cNvSpPr>
            <a:spLocks noGrp="1"/>
          </p:cNvSpPr>
          <p:nvPr>
            <p:ph type="sldNum" sz="quarter" idx="10"/>
          </p:nvPr>
        </p:nvSpPr>
        <p:spPr/>
        <p:txBody>
          <a:bodyPr/>
          <a:lstStyle/>
          <a:p>
            <a:fld id="{30E72A38-0CC0-EF4E-A68F-1E223AB6AA86}" type="slidenum">
              <a:rPr lang="en-US" smtClean="0"/>
              <a:t>40</a:t>
            </a:fld>
            <a:endParaRPr lang="en-US"/>
          </a:p>
        </p:txBody>
      </p:sp>
    </p:spTree>
    <p:extLst>
      <p:ext uri="{BB962C8B-B14F-4D97-AF65-F5344CB8AC3E}">
        <p14:creationId xmlns:p14="http://schemas.microsoft.com/office/powerpoint/2010/main" val="4194194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a de </a:t>
            </a:r>
            <a:r>
              <a:rPr lang="en-US" dirty="0" err="1" smtClean="0"/>
              <a:t>Bruijn</a:t>
            </a:r>
            <a:r>
              <a:rPr lang="en-US" baseline="0" dirty="0" smtClean="0"/>
              <a:t> graph-based assembly is to construct the de </a:t>
            </a:r>
            <a:r>
              <a:rPr lang="en-US" baseline="0" dirty="0" err="1" smtClean="0"/>
              <a:t>Bruijn</a:t>
            </a:r>
            <a:r>
              <a:rPr lang="en-US" baseline="0" dirty="0" smtClean="0"/>
              <a:t> graph from the sequence reads.</a:t>
            </a:r>
          </a:p>
          <a:p>
            <a:endParaRPr lang="en-US" baseline="0" dirty="0" smtClean="0"/>
          </a:p>
          <a:p>
            <a:r>
              <a:rPr lang="en-US" baseline="0" dirty="0" smtClean="0"/>
              <a:t>Each read is decomposed into substrings of some specified length k. Each word of length k is called a k-mer.  In this example, k is set to 5, so here each 5-mer is extracted from the read.  An ordered list of k-</a:t>
            </a:r>
            <a:r>
              <a:rPr lang="en-US" baseline="0" dirty="0" err="1" smtClean="0"/>
              <a:t>mers</a:t>
            </a:r>
            <a:r>
              <a:rPr lang="en-US" baseline="0" dirty="0" smtClean="0"/>
              <a:t> is generated by scanning a window of length k across the length of the read.  You’ll notice that each k-</a:t>
            </a:r>
            <a:r>
              <a:rPr lang="en-US" baseline="0" dirty="0" err="1" smtClean="0"/>
              <a:t>mer</a:t>
            </a:r>
            <a:r>
              <a:rPr lang="en-US" baseline="0" dirty="0" smtClean="0"/>
              <a:t> overlaps the next k-</a:t>
            </a:r>
            <a:r>
              <a:rPr lang="en-US" baseline="0" dirty="0" err="1" smtClean="0"/>
              <a:t>mer</a:t>
            </a:r>
            <a:r>
              <a:rPr lang="en-US" baseline="0" dirty="0" smtClean="0"/>
              <a:t> by exactly k-1 bases.</a:t>
            </a:r>
          </a:p>
          <a:p>
            <a:endParaRPr lang="en-US" baseline="0" dirty="0" smtClean="0"/>
          </a:p>
          <a:p>
            <a:r>
              <a:rPr lang="en-US" baseline="0" dirty="0" smtClean="0"/>
              <a:t>--</a:t>
            </a:r>
          </a:p>
          <a:p>
            <a:endParaRPr lang="en-US" baseline="0" dirty="0" smtClean="0"/>
          </a:p>
          <a:p>
            <a:r>
              <a:rPr lang="en-US" baseline="0" dirty="0" smtClean="0"/>
              <a:t>Then, a de </a:t>
            </a:r>
            <a:r>
              <a:rPr lang="en-US" baseline="0" dirty="0" err="1" smtClean="0"/>
              <a:t>Bruijn</a:t>
            </a:r>
            <a:r>
              <a:rPr lang="en-US" baseline="0" dirty="0" smtClean="0"/>
              <a:t> graph is constructed by assigning each unique k-</a:t>
            </a:r>
            <a:r>
              <a:rPr lang="en-US" baseline="0" dirty="0" err="1" smtClean="0"/>
              <a:t>mer</a:t>
            </a:r>
            <a:r>
              <a:rPr lang="en-US" baseline="0" dirty="0" smtClean="0"/>
              <a:t> as a node in the graph and connecting immediately overlapping k-</a:t>
            </a:r>
            <a:r>
              <a:rPr lang="en-US" baseline="0" dirty="0" err="1" smtClean="0"/>
              <a:t>mers</a:t>
            </a:r>
            <a:r>
              <a:rPr lang="en-US" baseline="0" dirty="0" smtClean="0"/>
              <a:t> by an edge.    This is a very effective and compact way of representing the sequence data within the reads. For example,  hundreds of millions of reads can be sequenced, and the identical sequence regions within reads become compressed into individual nodes within the graph.  </a:t>
            </a:r>
          </a:p>
          <a:p>
            <a:endParaRPr lang="en-US" baseline="0" dirty="0" smtClean="0"/>
          </a:p>
          <a:p>
            <a:r>
              <a:rPr lang="en-US" baseline="0" dirty="0" smtClean="0"/>
              <a:t>At positions where related sequences diverge due to allelic polymorphisms, splicing variations, repeats, or due to sequencing errors, the graph will branch and can form bulges or loops.</a:t>
            </a:r>
          </a:p>
        </p:txBody>
      </p:sp>
      <p:sp>
        <p:nvSpPr>
          <p:cNvPr id="4" name="Slide Number Placeholder 3"/>
          <p:cNvSpPr>
            <a:spLocks noGrp="1"/>
          </p:cNvSpPr>
          <p:nvPr>
            <p:ph type="sldNum" sz="quarter" idx="10"/>
          </p:nvPr>
        </p:nvSpPr>
        <p:spPr/>
        <p:txBody>
          <a:bodyPr/>
          <a:lstStyle/>
          <a:p>
            <a:fld id="{30E72A38-0CC0-EF4E-A68F-1E223AB6AA86}" type="slidenum">
              <a:rPr lang="en-US" smtClean="0"/>
              <a:t>41</a:t>
            </a:fld>
            <a:endParaRPr lang="en-US"/>
          </a:p>
        </p:txBody>
      </p:sp>
    </p:spTree>
    <p:extLst>
      <p:ext uri="{BB962C8B-B14F-4D97-AF65-F5344CB8AC3E}">
        <p14:creationId xmlns:p14="http://schemas.microsoft.com/office/powerpoint/2010/main" val="27700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RNA-Seq is a powerful technology for identifying</a:t>
            </a:r>
            <a:r>
              <a:rPr lang="en-US" baseline="0" dirty="0" smtClean="0"/>
              <a:t> genes and profiling gene expression in any living organism.  </a:t>
            </a:r>
          </a:p>
          <a:p>
            <a:r>
              <a:rPr lang="en-US" baseline="0" dirty="0" smtClean="0"/>
              <a:t>----</a:t>
            </a:r>
          </a:p>
          <a:p>
            <a:r>
              <a:rPr lang="en-US" baseline="0" dirty="0" smtClean="0"/>
              <a:t>It just requires that you can collect RNA from your sample of interest.</a:t>
            </a:r>
          </a:p>
          <a:p>
            <a:r>
              <a:rPr lang="en-US" baseline="0" dirty="0" smtClean="0"/>
              <a:t>----</a:t>
            </a:r>
          </a:p>
          <a:p>
            <a:r>
              <a:rPr lang="en-US" baseline="0" dirty="0" smtClean="0"/>
              <a:t>Sequencing the transcriptome on your favorite next-gen sequencer will often generate millions of reads, but the reads tend to be much shorter than the original transcript.</a:t>
            </a:r>
          </a:p>
          <a:p>
            <a:r>
              <a:rPr lang="en-US" baseline="0" dirty="0" smtClean="0"/>
              <a:t>----</a:t>
            </a:r>
          </a:p>
          <a:p>
            <a:r>
              <a:rPr lang="en-US" baseline="0" dirty="0" smtClean="0"/>
              <a:t>Some of the key challenges in analyzing these data include inferring the full-length transcript sequence from which the shorter reads were derived, and to accurately estimate the transcript expression levels.</a:t>
            </a:r>
          </a:p>
          <a:p>
            <a:endParaRPr lang="en-US" baseline="0" dirty="0" smtClean="0"/>
          </a:p>
        </p:txBody>
      </p:sp>
      <p:sp>
        <p:nvSpPr>
          <p:cNvPr id="4" name="Slide Number Placeholder 3"/>
          <p:cNvSpPr>
            <a:spLocks noGrp="1"/>
          </p:cNvSpPr>
          <p:nvPr>
            <p:ph type="sldNum" sz="quarter" idx="10"/>
          </p:nvPr>
        </p:nvSpPr>
        <p:spPr/>
        <p:txBody>
          <a:bodyPr/>
          <a:lstStyle/>
          <a:p>
            <a:fld id="{3D8086E8-DCC1-3F49-AF4A-9D53C1225A76}" type="slidenum">
              <a:rPr lang="en-US" smtClean="0"/>
              <a:t>4</a:t>
            </a:fld>
            <a:endParaRPr lang="en-US"/>
          </a:p>
        </p:txBody>
      </p:sp>
    </p:spTree>
    <p:extLst>
      <p:ext uri="{BB962C8B-B14F-4D97-AF65-F5344CB8AC3E}">
        <p14:creationId xmlns:p14="http://schemas.microsoft.com/office/powerpoint/2010/main" val="40625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building the graph from all the reads, the graph is typically pruned to remove bubbles and structures that likely stem from sequencing errors, </a:t>
            </a:r>
          </a:p>
          <a:p>
            <a:endParaRPr lang="en-US" baseline="0" dirty="0" smtClean="0"/>
          </a:p>
          <a:p>
            <a:r>
              <a:rPr lang="en-US" baseline="0" dirty="0" smtClean="0"/>
              <a:t>--</a:t>
            </a:r>
          </a:p>
          <a:p>
            <a:endParaRPr lang="en-US" baseline="0" dirty="0" smtClean="0"/>
          </a:p>
          <a:p>
            <a:r>
              <a:rPr lang="en-US" baseline="0" dirty="0" smtClean="0"/>
              <a:t>and the graph is compacted by collapsing those nodes that form linear </a:t>
            </a:r>
            <a:r>
              <a:rPr lang="en-US" baseline="0" dirty="0" err="1" smtClean="0"/>
              <a:t>unbranched</a:t>
            </a:r>
            <a:r>
              <a:rPr lang="en-US" baseline="0" dirty="0" smtClean="0"/>
              <a:t> chains of overlapping k-</a:t>
            </a:r>
            <a:r>
              <a:rPr lang="en-US" baseline="0" dirty="0" err="1" smtClean="0"/>
              <a:t>mers</a:t>
            </a:r>
            <a:r>
              <a:rPr lang="en-US" baseline="0" dirty="0" smtClean="0"/>
              <a:t>.  </a:t>
            </a:r>
          </a:p>
          <a:p>
            <a:endParaRPr lang="en-US" dirty="0" smtClean="0"/>
          </a:p>
          <a:p>
            <a:r>
              <a:rPr lang="en-US" dirty="0" smtClean="0"/>
              <a:t>--</a:t>
            </a:r>
          </a:p>
          <a:p>
            <a:endParaRPr lang="en-US" dirty="0" smtClean="0"/>
          </a:p>
          <a:p>
            <a:r>
              <a:rPr lang="en-US" dirty="0" smtClean="0"/>
              <a:t>For</a:t>
            </a:r>
            <a:r>
              <a:rPr lang="en-US" baseline="0" dirty="0" smtClean="0"/>
              <a:t> example, this linear chain of </a:t>
            </a:r>
            <a:r>
              <a:rPr lang="en-US" baseline="0" dirty="0" err="1" smtClean="0"/>
              <a:t>kmers</a:t>
            </a:r>
            <a:r>
              <a:rPr lang="en-US" baseline="0" dirty="0" smtClean="0"/>
              <a:t> is compressed into a single node in the compacted graph.</a:t>
            </a:r>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42</a:t>
            </a:fld>
            <a:endParaRPr lang="en-US"/>
          </a:p>
        </p:txBody>
      </p:sp>
    </p:spTree>
    <p:extLst>
      <p:ext uri="{BB962C8B-B14F-4D97-AF65-F5344CB8AC3E}">
        <p14:creationId xmlns:p14="http://schemas.microsoft.com/office/powerpoint/2010/main" val="2367809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reconstruct transcripts, paths are traversed across the graph.  </a:t>
            </a:r>
          </a:p>
          <a:p>
            <a:endParaRPr lang="en-US" dirty="0" smtClean="0"/>
          </a:p>
          <a:p>
            <a:r>
              <a:rPr lang="en-US" dirty="0" smtClean="0"/>
              <a:t>--</a:t>
            </a:r>
          </a:p>
          <a:p>
            <a:endParaRPr lang="en-US" dirty="0" smtClean="0"/>
          </a:p>
          <a:p>
            <a:r>
              <a:rPr lang="en-US" dirty="0" smtClean="0"/>
              <a:t>In</a:t>
            </a:r>
            <a:r>
              <a:rPr lang="en-US" baseline="0" dirty="0" smtClean="0"/>
              <a:t> this example, there are four possible paths from the beginning to the end of the graph, each path shown traced by a different color.  </a:t>
            </a:r>
          </a:p>
          <a:p>
            <a:endParaRPr lang="en-US" baseline="0" dirty="0" smtClean="0"/>
          </a:p>
          <a:p>
            <a:r>
              <a:rPr lang="en-US" baseline="0" dirty="0" smtClean="0"/>
              <a:t>By traversing each path, a different transcript sequence is generated.   </a:t>
            </a:r>
          </a:p>
          <a:p>
            <a:endParaRPr lang="en-US" baseline="0" dirty="0" smtClean="0"/>
          </a:p>
          <a:p>
            <a:r>
              <a:rPr lang="en-US" baseline="0" dirty="0" smtClean="0"/>
              <a:t>--</a:t>
            </a:r>
          </a:p>
          <a:p>
            <a:endParaRPr lang="en-US" baseline="0" dirty="0" smtClean="0"/>
          </a:p>
          <a:p>
            <a:r>
              <a:rPr lang="en-US" baseline="0" dirty="0" smtClean="0"/>
              <a:t>In this case, each of the four differently colored paths generates a different sequence as shown.</a:t>
            </a:r>
          </a:p>
          <a:p>
            <a:endParaRPr lang="en-US" baseline="0" dirty="0" smtClean="0"/>
          </a:p>
          <a:p>
            <a:r>
              <a:rPr lang="en-US" baseline="0" dirty="0" smtClean="0"/>
              <a:t>By taking into account the paths that the reads trace through the graph, along with any mate-pairing information, constraints can be placed such that not all possible path combinations are reported, but instead only those paths that are best supported by the RNA-</a:t>
            </a:r>
            <a:r>
              <a:rPr lang="en-US" baseline="0" dirty="0" err="1" smtClean="0"/>
              <a:t>seq</a:t>
            </a:r>
            <a:r>
              <a:rPr lang="en-US" baseline="0" dirty="0" smtClean="0"/>
              <a:t> reads.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43</a:t>
            </a:fld>
            <a:endParaRPr lang="en-US"/>
          </a:p>
        </p:txBody>
      </p:sp>
    </p:spTree>
    <p:extLst>
      <p:ext uri="{BB962C8B-B14F-4D97-AF65-F5344CB8AC3E}">
        <p14:creationId xmlns:p14="http://schemas.microsoft.com/office/powerpoint/2010/main" val="1034445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genome and </a:t>
            </a:r>
            <a:r>
              <a:rPr lang="en-US" dirty="0" err="1" smtClean="0"/>
              <a:t>transcriptome</a:t>
            </a:r>
            <a:r>
              <a:rPr lang="en-US" baseline="0" dirty="0" smtClean="0"/>
              <a:t> assemblers leverage the de </a:t>
            </a:r>
            <a:r>
              <a:rPr lang="en-US" baseline="0" dirty="0" err="1" smtClean="0"/>
              <a:t>Bruijn</a:t>
            </a:r>
            <a:r>
              <a:rPr lang="en-US" baseline="0" dirty="0" smtClean="0"/>
              <a:t> graph structure, but are tuned to assemble reads according to very different expected characteristics.   This is why you wouldn’t want to leverage a genome assembler for </a:t>
            </a:r>
            <a:r>
              <a:rPr lang="en-US" baseline="0" dirty="0" err="1" smtClean="0"/>
              <a:t>transcriptome</a:t>
            </a:r>
            <a:r>
              <a:rPr lang="en-US" baseline="0" dirty="0" smtClean="0"/>
              <a:t> assembly and vice-versa, since each method is highly specialized.</a:t>
            </a:r>
            <a:endParaRPr lang="en-US" dirty="0" smtClean="0"/>
          </a:p>
          <a:p>
            <a:endParaRPr lang="en-US" dirty="0" smtClean="0"/>
          </a:p>
          <a:p>
            <a:endParaRPr lang="en-US" baseline="0" dirty="0" smtClean="0"/>
          </a:p>
          <a:p>
            <a:r>
              <a:rPr lang="en-US" dirty="0" smtClean="0"/>
              <a:t>Some of the key differences between genome and </a:t>
            </a:r>
            <a:r>
              <a:rPr lang="en-US" dirty="0" err="1" smtClean="0"/>
              <a:t>transcriptome</a:t>
            </a:r>
            <a:r>
              <a:rPr lang="en-US" baseline="0" dirty="0" smtClean="0"/>
              <a:t> assemblers include the following:</a:t>
            </a:r>
          </a:p>
          <a:p>
            <a:endParaRPr lang="en-US" baseline="0" dirty="0" smtClean="0"/>
          </a:p>
          <a:p>
            <a:r>
              <a:rPr lang="en-US" baseline="0" dirty="0" smtClean="0"/>
              <a:t>--</a:t>
            </a:r>
          </a:p>
          <a:p>
            <a:endParaRPr lang="en-US" baseline="0" dirty="0" smtClean="0"/>
          </a:p>
          <a:p>
            <a:r>
              <a:rPr lang="en-US" dirty="0" smtClean="0"/>
              <a:t>Genome assemblers expect</a:t>
            </a:r>
            <a:r>
              <a:rPr lang="en-US" baseline="0" dirty="0" smtClean="0"/>
              <a:t> that read coverage is going to be rather uniform and will often discard sequences that occur at high coverage as repetitive sequences.  </a:t>
            </a:r>
            <a:r>
              <a:rPr lang="en-US" baseline="0" dirty="0" err="1" smtClean="0"/>
              <a:t>Transcriptome</a:t>
            </a:r>
            <a:r>
              <a:rPr lang="en-US" baseline="0" dirty="0" smtClean="0"/>
              <a:t> assembly needs to consider a wide range of coverage levels spanning several orders of magnitude since sequences with high coverage are more likely to represent highly expressed transcripts instead of repeats.</a:t>
            </a:r>
          </a:p>
          <a:p>
            <a:endParaRPr lang="en-US" baseline="0" dirty="0" smtClean="0"/>
          </a:p>
          <a:p>
            <a:r>
              <a:rPr lang="en-US" baseline="0" dirty="0" smtClean="0"/>
              <a:t>--</a:t>
            </a:r>
          </a:p>
          <a:p>
            <a:endParaRPr lang="en-US" baseline="0" dirty="0" smtClean="0"/>
          </a:p>
          <a:p>
            <a:r>
              <a:rPr lang="en-US" baseline="0" dirty="0" smtClean="0"/>
              <a:t>Genome assemblers aim to generate a single </a:t>
            </a:r>
            <a:r>
              <a:rPr lang="en-US" baseline="0" dirty="0" err="1" smtClean="0"/>
              <a:t>contig</a:t>
            </a:r>
            <a:r>
              <a:rPr lang="en-US" baseline="0" dirty="0" smtClean="0"/>
              <a:t> per locus, possibly two if tuned to separate haplotypes in a polymorphic genome assembly.  In </a:t>
            </a:r>
            <a:r>
              <a:rPr lang="en-US" baseline="0" dirty="0" err="1" smtClean="0"/>
              <a:t>transcriptome</a:t>
            </a:r>
            <a:r>
              <a:rPr lang="en-US" baseline="0" dirty="0" smtClean="0"/>
              <a:t> assembly, it’s understood that single genes can generate many alternatively spliced transcripts, and multiple </a:t>
            </a:r>
            <a:r>
              <a:rPr lang="en-US" baseline="0" dirty="0" err="1" smtClean="0"/>
              <a:t>contigs</a:t>
            </a:r>
            <a:r>
              <a:rPr lang="en-US" baseline="0" dirty="0" smtClean="0"/>
              <a:t> are reported per locus where evidence of transcript complexity exists.</a:t>
            </a:r>
          </a:p>
          <a:p>
            <a:endParaRPr lang="en-US" baseline="0" dirty="0" smtClean="0"/>
          </a:p>
          <a:p>
            <a:r>
              <a:rPr lang="en-US" baseline="0" dirty="0" smtClean="0"/>
              <a:t>--</a:t>
            </a:r>
          </a:p>
          <a:p>
            <a:endParaRPr lang="en-US" baseline="0" dirty="0" smtClean="0"/>
          </a:p>
          <a:p>
            <a:r>
              <a:rPr lang="en-US" baseline="0" dirty="0" smtClean="0"/>
              <a:t>Finally, in genome assembly, reads are assumed to be derived from either strand of the double-stranded DNA molecule.  Given strand-specific RNA-</a:t>
            </a:r>
            <a:r>
              <a:rPr lang="en-US" baseline="0" dirty="0" err="1" smtClean="0"/>
              <a:t>Seq</a:t>
            </a:r>
            <a:r>
              <a:rPr lang="en-US" baseline="0" dirty="0" smtClean="0"/>
              <a:t> reads, </a:t>
            </a:r>
            <a:r>
              <a:rPr lang="en-US" baseline="0" dirty="0" err="1" smtClean="0"/>
              <a:t>Transcriptome</a:t>
            </a:r>
            <a:r>
              <a:rPr lang="en-US" baseline="0" dirty="0" smtClean="0"/>
              <a:t> assemblers should aim to assemble sense and antisense transcripts separately.</a:t>
            </a:r>
          </a:p>
          <a:p>
            <a:endParaRPr lang="en-US" baseline="0" dirty="0" smtClean="0"/>
          </a:p>
          <a:p>
            <a:r>
              <a:rPr lang="en-US" baseline="0" dirty="0" smtClean="0"/>
              <a:t>--</a:t>
            </a:r>
          </a:p>
          <a:p>
            <a:endParaRPr lang="en-US" baseline="0" dirty="0" smtClean="0"/>
          </a:p>
          <a:p>
            <a:r>
              <a:rPr lang="en-US" baseline="0" dirty="0" smtClean="0"/>
              <a:t>Trinity, of course, was developed to take all of these properties into account.</a:t>
            </a:r>
            <a:endParaRPr lang="en-US"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44</a:t>
            </a:fld>
            <a:endParaRPr lang="en-US"/>
          </a:p>
        </p:txBody>
      </p:sp>
    </p:spTree>
    <p:extLst>
      <p:ext uri="{BB962C8B-B14F-4D97-AF65-F5344CB8AC3E}">
        <p14:creationId xmlns:p14="http://schemas.microsoft.com/office/powerpoint/2010/main" val="1236000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significant difference between Trinity</a:t>
            </a:r>
            <a:r>
              <a:rPr lang="en-US" baseline="0" dirty="0" smtClean="0"/>
              <a:t> as compared to all other assemblers is how it goes about building the graphs.</a:t>
            </a:r>
          </a:p>
          <a:p>
            <a:endParaRPr lang="en-US" baseline="0" dirty="0" smtClean="0"/>
          </a:p>
          <a:p>
            <a:r>
              <a:rPr lang="en-US" baseline="0" dirty="0" smtClean="0"/>
              <a:t>Genome assemblers (and other </a:t>
            </a:r>
            <a:r>
              <a:rPr lang="en-US" baseline="0" dirty="0" err="1" smtClean="0"/>
              <a:t>transcriptome</a:t>
            </a:r>
            <a:r>
              <a:rPr lang="en-US" baseline="0" dirty="0" smtClean="0"/>
              <a:t> assemblers that are built on top of genome assemblers) typically build single large graphs.</a:t>
            </a:r>
          </a:p>
          <a:p>
            <a:endParaRPr lang="en-US" baseline="0" dirty="0" smtClean="0"/>
          </a:p>
          <a:p>
            <a:r>
              <a:rPr lang="en-US" baseline="0" dirty="0" smtClean="0"/>
              <a:t>Trinity instead tries to partition the data into many thousands of small graphs, ideally one graph per expressed gene.  This is possible because most expressed transcripts tend to be non-overlapping. </a:t>
            </a:r>
          </a:p>
          <a:p>
            <a:endParaRPr lang="en-US" baseline="0" dirty="0" smtClean="0"/>
          </a:p>
          <a:p>
            <a:r>
              <a:rPr lang="en-US" baseline="0" dirty="0" smtClean="0"/>
              <a:t>Having many small graphs lends itself to massive parallel processing, which is an added computational benefit.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45</a:t>
            </a:fld>
            <a:endParaRPr lang="en-US"/>
          </a:p>
        </p:txBody>
      </p:sp>
    </p:spTree>
    <p:extLst>
      <p:ext uri="{BB962C8B-B14F-4D97-AF65-F5344CB8AC3E}">
        <p14:creationId xmlns:p14="http://schemas.microsoft.com/office/powerpoint/2010/main" val="4173261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Here’s a high-level overview of the whole Trinity assembly algorithm.</a:t>
            </a:r>
          </a:p>
          <a:p>
            <a:endParaRPr lang="en-US" baseline="0" dirty="0" smtClean="0"/>
          </a:p>
          <a:p>
            <a:r>
              <a:rPr lang="en-US" baseline="0" dirty="0" smtClean="0"/>
              <a:t>We call it Trinity because it involves three major steps that we’ve built into three separate software modules.</a:t>
            </a:r>
          </a:p>
          <a:p>
            <a:endParaRPr lang="en-US" baseline="0" dirty="0" smtClean="0"/>
          </a:p>
          <a:p>
            <a:r>
              <a:rPr lang="en-US" baseline="0" dirty="0" smtClean="0"/>
              <a:t>It starts with Inchworm, which first assembles the RNA-</a:t>
            </a:r>
            <a:r>
              <a:rPr lang="en-US" baseline="0" dirty="0" err="1" smtClean="0"/>
              <a:t>Seq</a:t>
            </a:r>
            <a:r>
              <a:rPr lang="en-US" baseline="0" dirty="0" smtClean="0"/>
              <a:t> data into linear </a:t>
            </a:r>
            <a:r>
              <a:rPr lang="en-US" baseline="0" dirty="0" err="1" smtClean="0"/>
              <a:t>contigs</a:t>
            </a:r>
            <a:r>
              <a:rPr lang="en-US" baseline="0" dirty="0" smtClean="0"/>
              <a:t>.  </a:t>
            </a:r>
          </a:p>
          <a:p>
            <a:endParaRPr lang="en-US" baseline="0" dirty="0" smtClean="0"/>
          </a:p>
          <a:p>
            <a:r>
              <a:rPr lang="en-US" baseline="0" dirty="0" smtClean="0"/>
              <a:t>Then, Chrysalis groups </a:t>
            </a:r>
            <a:r>
              <a:rPr lang="en-US" baseline="0" dirty="0" err="1" smtClean="0"/>
              <a:t>contigs</a:t>
            </a:r>
            <a:r>
              <a:rPr lang="en-US" baseline="0" dirty="0" smtClean="0"/>
              <a:t> that are related due to alternative splicing or gene duplication and constructs de </a:t>
            </a:r>
            <a:r>
              <a:rPr lang="en-US" baseline="0" dirty="0" err="1" smtClean="0"/>
              <a:t>bruijn</a:t>
            </a:r>
            <a:r>
              <a:rPr lang="en-US" baseline="0" dirty="0" smtClean="0"/>
              <a:t> graphs.</a:t>
            </a:r>
          </a:p>
          <a:p>
            <a:endParaRPr lang="en-US" baseline="0" dirty="0" smtClean="0"/>
          </a:p>
          <a:p>
            <a:r>
              <a:rPr lang="en-US" baseline="0" dirty="0" smtClean="0"/>
              <a:t>Finally, Butterfly examines reads in the context of the de </a:t>
            </a:r>
            <a:r>
              <a:rPr lang="en-US" baseline="0" dirty="0" err="1" smtClean="0"/>
              <a:t>bruijn</a:t>
            </a:r>
            <a:r>
              <a:rPr lang="en-US" baseline="0" dirty="0" smtClean="0"/>
              <a:t> graphs, and reports the final full-length transcripts and isoforms of transcripts.</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46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inchworm algorithm works as follows:</a:t>
            </a:r>
          </a:p>
          <a:p>
            <a:endParaRPr lang="en-US" dirty="0" smtClean="0"/>
          </a:p>
          <a:p>
            <a:r>
              <a:rPr lang="en-US" dirty="0" smtClean="0"/>
              <a:t>It first decomposes reads into</a:t>
            </a:r>
            <a:r>
              <a:rPr lang="en-US" baseline="0" dirty="0" smtClean="0"/>
              <a:t> a catalog of</a:t>
            </a:r>
            <a:r>
              <a:rPr lang="en-US" dirty="0" smtClean="0"/>
              <a:t> overlapping </a:t>
            </a:r>
            <a:r>
              <a:rPr lang="en-US" dirty="0" err="1" smtClean="0"/>
              <a:t>Kmers</a:t>
            </a:r>
            <a:r>
              <a:rPr lang="en-US" dirty="0" smtClean="0"/>
              <a:t>.   By</a:t>
            </a:r>
            <a:r>
              <a:rPr lang="en-US" baseline="0" dirty="0" smtClean="0"/>
              <a:t> default we use overlapping 25-mers.  This is similar to the first step of generating a de </a:t>
            </a:r>
            <a:r>
              <a:rPr lang="en-US" baseline="0" dirty="0" err="1" smtClean="0"/>
              <a:t>Bruijn</a:t>
            </a:r>
            <a:r>
              <a:rPr lang="en-US" baseline="0" dirty="0" smtClean="0"/>
              <a:t> graph, but we don’t actually build a de </a:t>
            </a:r>
            <a:r>
              <a:rPr lang="en-US" baseline="0" dirty="0" err="1" smtClean="0"/>
              <a:t>Bruijn</a:t>
            </a:r>
            <a:r>
              <a:rPr lang="en-US" baseline="0" dirty="0" smtClean="0"/>
              <a:t> graph.  We just store the k-</a:t>
            </a:r>
            <a:r>
              <a:rPr lang="en-US" baseline="0" dirty="0" err="1" smtClean="0"/>
              <a:t>mers</a:t>
            </a:r>
            <a:r>
              <a:rPr lang="en-US" baseline="0" dirty="0" smtClean="0"/>
              <a:t> and their frequency in all the reads, and don’t store the edges between k-</a:t>
            </a:r>
            <a:r>
              <a:rPr lang="en-US" baseline="0" dirty="0" err="1" smtClean="0"/>
              <a:t>mers</a:t>
            </a:r>
            <a:r>
              <a:rPr lang="en-US" baseline="0" dirty="0" smtClean="0"/>
              <a:t>.   This is done mainly to save on the amount of memory and computation required.</a:t>
            </a:r>
          </a:p>
          <a:p>
            <a:endParaRPr lang="en-US" baseline="0" dirty="0" smtClean="0"/>
          </a:p>
          <a:p>
            <a:r>
              <a:rPr lang="en-US" baseline="0" dirty="0" smtClean="0"/>
              <a:t>The single most abundant </a:t>
            </a:r>
            <a:r>
              <a:rPr lang="en-US" baseline="0" dirty="0" err="1" smtClean="0"/>
              <a:t>kmer</a:t>
            </a:r>
            <a:r>
              <a:rPr lang="en-US" baseline="0" dirty="0" smtClean="0"/>
              <a:t> with reasonable sequence complexity is identified as a seed </a:t>
            </a:r>
            <a:r>
              <a:rPr lang="en-US" baseline="0" dirty="0" err="1" smtClean="0"/>
              <a:t>kmer</a:t>
            </a:r>
            <a:r>
              <a:rPr lang="en-US" baseline="0" dirty="0" smtClean="0"/>
              <a:t>.</a:t>
            </a:r>
          </a:p>
          <a:p>
            <a:endParaRPr lang="en-US" baseline="0" dirty="0" smtClean="0"/>
          </a:p>
          <a:p>
            <a:r>
              <a:rPr lang="en-US" baseline="0" dirty="0" smtClean="0"/>
              <a:t>This seed </a:t>
            </a:r>
            <a:r>
              <a:rPr lang="en-US" baseline="0" dirty="0" err="1" smtClean="0"/>
              <a:t>kmer</a:t>
            </a:r>
            <a:r>
              <a:rPr lang="en-US" baseline="0" dirty="0" smtClean="0"/>
              <a:t> is then extended at the 3’ end guided by the coverage of overlapping </a:t>
            </a:r>
            <a:r>
              <a:rPr lang="en-US" baseline="0" dirty="0" err="1" smtClean="0"/>
              <a:t>kmers</a:t>
            </a:r>
            <a:r>
              <a:rPr lang="en-US" baseline="0" dirty="0" smtClean="0"/>
              <a:t>.  </a:t>
            </a:r>
          </a:p>
          <a:p>
            <a:endParaRPr lang="en-US" baseline="0" dirty="0" smtClean="0"/>
          </a:p>
          <a:p>
            <a:r>
              <a:rPr lang="en-US" baseline="0" dirty="0" smtClean="0"/>
              <a:t>For each extension, there are four possible </a:t>
            </a:r>
            <a:r>
              <a:rPr lang="en-US" baseline="0" dirty="0" err="1" smtClean="0"/>
              <a:t>kmers</a:t>
            </a:r>
            <a:r>
              <a:rPr lang="en-US" baseline="0" dirty="0" smtClean="0"/>
              <a:t>, each ending with one of the four possible nucleotides.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Each of the </a:t>
            </a:r>
            <a:r>
              <a:rPr lang="en-US" baseline="0" dirty="0" smtClean="0"/>
              <a:t>possible overlapping </a:t>
            </a:r>
            <a:r>
              <a:rPr lang="en-US" baseline="0" dirty="0" err="1" smtClean="0"/>
              <a:t>kmers</a:t>
            </a:r>
            <a:r>
              <a:rPr lang="en-US" baseline="0" dirty="0" smtClean="0"/>
              <a:t> is looked up in the </a:t>
            </a:r>
            <a:r>
              <a:rPr lang="en-US" baseline="0" dirty="0" err="1" smtClean="0"/>
              <a:t>kmer</a:t>
            </a:r>
            <a:r>
              <a:rPr lang="en-US" baseline="0" dirty="0" smtClean="0"/>
              <a:t> catalog to determine their frequency within the reads.</a:t>
            </a:r>
          </a:p>
          <a:p>
            <a:endParaRPr lang="en-US" baseline="0" dirty="0" smtClean="0"/>
          </a:p>
          <a:p>
            <a:r>
              <a:rPr lang="en-US" baseline="0" dirty="0" smtClean="0"/>
              <a:t>In this toy example, the </a:t>
            </a:r>
            <a:r>
              <a:rPr lang="en-US" baseline="0" dirty="0" err="1" smtClean="0"/>
              <a:t>kmer</a:t>
            </a:r>
            <a:r>
              <a:rPr lang="en-US" baseline="0" dirty="0" smtClean="0"/>
              <a:t> ending with ‘G’ is found 4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48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found once.</a:t>
            </a:r>
          </a:p>
        </p:txBody>
      </p:sp>
      <p:sp>
        <p:nvSpPr>
          <p:cNvPr id="4" name="Slide Number Placeholder 3"/>
          <p:cNvSpPr>
            <a:spLocks noGrp="1"/>
          </p:cNvSpPr>
          <p:nvPr>
            <p:ph type="sldNum" sz="quarter" idx="10"/>
          </p:nvPr>
        </p:nvSpPr>
        <p:spPr/>
        <p:txBody>
          <a:bodyPr/>
          <a:lstStyle/>
          <a:p>
            <a:fld id="{4D49624B-E3E1-654D-8046-77FC332AB0C9}" type="slidenum">
              <a:rPr lang="en-US" smtClean="0"/>
              <a:pPr/>
              <a:t>49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a:t>
            </a:r>
            <a:r>
              <a:rPr lang="en-US" baseline="0" dirty="0" err="1" smtClean="0"/>
              <a:t>kmer</a:t>
            </a:r>
            <a:r>
              <a:rPr lang="en-US" baseline="0" dirty="0" smtClean="0"/>
              <a:t> ending with ‘T’ doesn’t exist in the reads, so it has a count of zero.</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 </a:t>
            </a:r>
            <a:r>
              <a:rPr lang="en-US" dirty="0" err="1" smtClean="0"/>
              <a:t>kmer</a:t>
            </a:r>
            <a:r>
              <a:rPr lang="en-US" dirty="0" smtClean="0"/>
              <a:t> ending with ‘C’ is found 4</a:t>
            </a:r>
            <a:r>
              <a:rPr lang="en-US" baseline="0" dirty="0" smtClean="0"/>
              <a:t> times.</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5</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we have a tie.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we</a:t>
            </a:r>
            <a:r>
              <a:rPr lang="en-US" baseline="0" dirty="0" smtClean="0"/>
              <a:t> encounter a tie, we </a:t>
            </a:r>
            <a:r>
              <a:rPr lang="en-US" dirty="0" smtClean="0"/>
              <a:t>explore the</a:t>
            </a:r>
            <a:r>
              <a:rPr lang="en-US" baseline="0" dirty="0" smtClean="0"/>
              <a:t> tied paths recursively to find that extension that provides the highest cumulative coverage.</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this case, the extension</a:t>
            </a:r>
            <a:r>
              <a:rPr lang="en-US" baseline="0" dirty="0" smtClean="0"/>
              <a:t> of two overlapping </a:t>
            </a:r>
            <a:r>
              <a:rPr lang="en-US" baseline="0" dirty="0" err="1" smtClean="0"/>
              <a:t>kmers</a:t>
            </a:r>
            <a:r>
              <a:rPr lang="en-US" baseline="0" dirty="0" smtClean="0"/>
              <a:t> ending with an ‘A’ provides the highest cumulative coverage, and so the other paths are ignored.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Extensions</a:t>
            </a:r>
            <a:r>
              <a:rPr lang="en-US" baseline="0" dirty="0" smtClean="0"/>
              <a:t> continue to occur in this way until there are no more </a:t>
            </a:r>
            <a:r>
              <a:rPr lang="en-US" baseline="0" dirty="0" err="1" smtClean="0"/>
              <a:t>kmers</a:t>
            </a:r>
            <a:r>
              <a:rPr lang="en-US" baseline="0" dirty="0" smtClean="0"/>
              <a:t> that provide for an extension.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a:t>
            </a:r>
            <a:r>
              <a:rPr lang="en-US" baseline="0" dirty="0" smtClean="0"/>
              <a:t> we extend from right to left in the same manner, following the path of greatest coverage.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Once the extension completes, the assembled </a:t>
            </a:r>
            <a:r>
              <a:rPr lang="en-US" dirty="0" err="1" smtClean="0"/>
              <a:t>contig</a:t>
            </a:r>
            <a:r>
              <a:rPr lang="en-US" dirty="0" smtClean="0"/>
              <a:t> is reported.</a:t>
            </a:r>
          </a:p>
          <a:p>
            <a:endParaRPr lang="en-US" dirty="0" smtClean="0"/>
          </a:p>
          <a:p>
            <a:r>
              <a:rPr lang="en-US" dirty="0" smtClean="0"/>
              <a:t>--transition—</a:t>
            </a:r>
          </a:p>
          <a:p>
            <a:endParaRPr lang="en-US" dirty="0" smtClean="0"/>
          </a:p>
          <a:p>
            <a:r>
              <a:rPr lang="en-US" dirty="0" smtClean="0"/>
              <a:t>The </a:t>
            </a:r>
            <a:r>
              <a:rPr lang="en-US" dirty="0" err="1" smtClean="0"/>
              <a:t>kmers</a:t>
            </a:r>
            <a:r>
              <a:rPr lang="en-US" dirty="0" smtClean="0"/>
              <a:t> found in the </a:t>
            </a:r>
            <a:r>
              <a:rPr lang="en-US" dirty="0" err="1" smtClean="0"/>
              <a:t>contig</a:t>
            </a:r>
            <a:r>
              <a:rPr lang="en-US" dirty="0" smtClean="0"/>
              <a:t> are removed</a:t>
            </a:r>
            <a:r>
              <a:rPr lang="en-US" baseline="0" dirty="0" smtClean="0"/>
              <a:t> from the </a:t>
            </a:r>
            <a:r>
              <a:rPr lang="en-US" baseline="0" dirty="0" err="1" smtClean="0"/>
              <a:t>kmer</a:t>
            </a:r>
            <a:r>
              <a:rPr lang="en-US" baseline="0" dirty="0" smtClean="0"/>
              <a:t> catalog, and the entire process is repeated starting from a new seed.  The Inchworm assembly ends when the entire k-</a:t>
            </a:r>
            <a:r>
              <a:rPr lang="en-US" baseline="0" dirty="0" err="1" smtClean="0"/>
              <a:t>mer</a:t>
            </a:r>
            <a:r>
              <a:rPr lang="en-US" baseline="0" dirty="0" smtClean="0"/>
              <a:t> catalog has been depleted.</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Inchworm alone performs</a:t>
            </a:r>
            <a:r>
              <a:rPr lang="en-US" baseline="0" dirty="0" smtClean="0"/>
              <a:t> well at reconstructing full-length transcripts, but i</a:t>
            </a:r>
            <a:r>
              <a:rPr lang="en-US" dirty="0" smtClean="0"/>
              <a:t>n the case of alternative</a:t>
            </a:r>
            <a:r>
              <a:rPr lang="en-US" baseline="0" dirty="0" smtClean="0"/>
              <a:t> splicing, inchworm alone is unable to reconstruct full-length transcripts for each of the isoforms.</a:t>
            </a:r>
          </a:p>
          <a:p>
            <a:endParaRPr lang="en-US" baseline="0" dirty="0" smtClean="0"/>
          </a:p>
          <a:p>
            <a:r>
              <a:rPr lang="en-US" baseline="0" dirty="0" smtClean="0"/>
              <a:t>This is because it assembles </a:t>
            </a:r>
            <a:r>
              <a:rPr lang="en-US" baseline="0" dirty="0" err="1" smtClean="0"/>
              <a:t>contigs</a:t>
            </a:r>
            <a:r>
              <a:rPr lang="en-US" baseline="0" dirty="0" smtClean="0"/>
              <a:t> from unique </a:t>
            </a:r>
            <a:r>
              <a:rPr lang="en-US" baseline="0" dirty="0" err="1" smtClean="0"/>
              <a:t>kmers</a:t>
            </a:r>
            <a:r>
              <a:rPr lang="en-US" baseline="0" dirty="0" smtClean="0"/>
              <a:t> and the sequences shared between isoforms can be reported in only one Inchworm </a:t>
            </a:r>
            <a:r>
              <a:rPr lang="en-US" baseline="0" dirty="0" err="1" smtClean="0"/>
              <a:t>contig</a:t>
            </a:r>
            <a:r>
              <a:rPr lang="en-US" baseline="0" dirty="0" smtClean="0"/>
              <a:t>.</a:t>
            </a:r>
          </a:p>
          <a:p>
            <a:endParaRPr lang="en-US" baseline="0" dirty="0" smtClean="0"/>
          </a:p>
          <a:p>
            <a:r>
              <a:rPr lang="en-US" baseline="0" dirty="0" smtClean="0"/>
              <a:t>For example, here are two expressed isoforms which share the orange and green sequence regions in common, and Isoform A has a stretch of unique sequence shown in yellow, such as coming from an exon skipped in isoform B.</a:t>
            </a:r>
          </a:p>
          <a:p>
            <a:endParaRPr lang="en-US" baseline="0" dirty="0" smtClean="0"/>
          </a:p>
          <a:p>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can be represented graphically like so.   Based on the read support, we find that Isoform B is highly expressed as compared to Isoform A, and we indicate that in the graph by the thicker edge.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Inchworm greedily assembles k-</a:t>
            </a:r>
            <a:r>
              <a:rPr lang="en-US" baseline="0" dirty="0" err="1" smtClean="0"/>
              <a:t>mers</a:t>
            </a:r>
            <a:r>
              <a:rPr lang="en-US" baseline="0" dirty="0" smtClean="0"/>
              <a:t>,  it will often report the more highly expressed isoform as a single full-length </a:t>
            </a:r>
            <a:r>
              <a:rPr lang="en-US" baseline="0" dirty="0" err="1" smtClean="0"/>
              <a:t>contig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only the unique regions of alternatively spliced isoforms are reported as separate </a:t>
            </a:r>
            <a:r>
              <a:rPr lang="en-US" baseline="0" dirty="0" err="1" smtClean="0"/>
              <a:t>contigs</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Again, these </a:t>
            </a:r>
            <a:r>
              <a:rPr lang="en-US" baseline="0" dirty="0" err="1" smtClean="0"/>
              <a:t>contigs</a:t>
            </a:r>
            <a:r>
              <a:rPr lang="en-US" baseline="0" dirty="0" smtClean="0"/>
              <a:t> share no k-</a:t>
            </a:r>
            <a:r>
              <a:rPr lang="en-US" baseline="0" dirty="0" err="1" smtClean="0"/>
              <a:t>mers</a:t>
            </a:r>
            <a:r>
              <a:rPr lang="en-US" baseline="0" dirty="0" smtClean="0"/>
              <a:t> in common.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remaining components of Trinity are responsible for linking these related </a:t>
            </a:r>
            <a:r>
              <a:rPr lang="en-US" baseline="0" dirty="0" err="1" smtClean="0"/>
              <a:t>contigs</a:t>
            </a:r>
            <a:r>
              <a:rPr lang="en-US" baseline="0" dirty="0" smtClean="0"/>
              <a:t> together and reporting more complete sequences for each.  This is where Chrysalis first comes in.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7</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Although these inchworm </a:t>
            </a:r>
            <a:r>
              <a:rPr lang="en-US" baseline="0" dirty="0" err="1" smtClean="0"/>
              <a:t>contigs</a:t>
            </a:r>
            <a:r>
              <a:rPr lang="en-US" baseline="0" dirty="0" smtClean="0"/>
              <a:t> lack complete </a:t>
            </a:r>
            <a:r>
              <a:rPr lang="en-US" baseline="0" dirty="0" err="1" smtClean="0"/>
              <a:t>kmers</a:t>
            </a:r>
            <a:r>
              <a:rPr lang="en-US" baseline="0" dirty="0" smtClean="0"/>
              <a:t> in common, they maintain partial </a:t>
            </a:r>
            <a:r>
              <a:rPr lang="en-US" baseline="0" dirty="0" err="1" smtClean="0"/>
              <a:t>kmer</a:t>
            </a:r>
            <a:r>
              <a:rPr lang="en-US" baseline="0" dirty="0" smtClean="0"/>
              <a:t> overlap at points where the </a:t>
            </a:r>
            <a:r>
              <a:rPr lang="en-US" baseline="0" dirty="0" err="1" smtClean="0"/>
              <a:t>isoforms</a:t>
            </a:r>
            <a:r>
              <a:rPr lang="en-US" baseline="0" dirty="0" smtClean="0"/>
              <a:t> diverge.</a:t>
            </a:r>
          </a:p>
          <a:p>
            <a:endParaRPr lang="en-US" baseline="0" dirty="0" smtClean="0"/>
          </a:p>
          <a:p>
            <a:r>
              <a:rPr lang="en-US" baseline="0" dirty="0" smtClean="0"/>
              <a:t>The smaller </a:t>
            </a:r>
            <a:r>
              <a:rPr lang="en-US" baseline="0" dirty="0" err="1" smtClean="0"/>
              <a:t>contig</a:t>
            </a:r>
            <a:r>
              <a:rPr lang="en-US" baseline="0" dirty="0" smtClean="0"/>
              <a:t> can still be associated with the larger </a:t>
            </a:r>
            <a:r>
              <a:rPr lang="en-US" baseline="0" dirty="0" err="1" smtClean="0"/>
              <a:t>contig</a:t>
            </a:r>
            <a:r>
              <a:rPr lang="en-US" baseline="0" dirty="0" smtClean="0"/>
              <a:t> based on these partial </a:t>
            </a:r>
            <a:r>
              <a:rPr lang="en-US" baseline="0" dirty="0" err="1" smtClean="0"/>
              <a:t>kmers</a:t>
            </a:r>
            <a:r>
              <a:rPr lang="en-US" baseline="0" dirty="0" smtClean="0"/>
              <a:t> of length k-1, and we can find reads to support the junction.</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r>
              <a:rPr lang="en-US" baseline="0" dirty="0" smtClean="0"/>
              <a:t>The Chrysalis tool, in the next step, exploits these partial </a:t>
            </a:r>
            <a:r>
              <a:rPr lang="en-US" baseline="0" dirty="0" err="1" smtClean="0"/>
              <a:t>kmers</a:t>
            </a:r>
            <a:r>
              <a:rPr lang="en-US" baseline="0" dirty="0" smtClean="0"/>
              <a:t> to regroup related </a:t>
            </a:r>
            <a:r>
              <a:rPr lang="en-US" baseline="0" dirty="0" err="1" smtClean="0"/>
              <a:t>contigs</a:t>
            </a:r>
            <a:r>
              <a:rPr lang="en-US" baseline="0" dirty="0" smtClean="0"/>
              <a:t>.  If reads exist that support the junction at the k-1 overlaps, then Chrysalis will cluster the inchworm </a:t>
            </a:r>
            <a:r>
              <a:rPr lang="en-US" baseline="0" dirty="0" err="1" smtClean="0"/>
              <a:t>contigs</a:t>
            </a:r>
            <a:r>
              <a:rPr lang="en-US" baseline="0" dirty="0" smtClean="0"/>
              <a:t>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is a high-level overview of the Chrysalis operations.</a:t>
            </a:r>
            <a:endParaRPr lang="en-US" dirty="0" smtClean="0"/>
          </a:p>
          <a:p>
            <a:endParaRPr lang="en-US" dirty="0" smtClean="0"/>
          </a:p>
          <a:p>
            <a:r>
              <a:rPr lang="en-US" dirty="0" smtClean="0"/>
              <a:t>Chrysalis</a:t>
            </a:r>
            <a:r>
              <a:rPr lang="en-US" baseline="0" dirty="0" smtClean="0"/>
              <a:t> clusters related </a:t>
            </a:r>
            <a:r>
              <a:rPr lang="en-US" baseline="0" dirty="0" err="1" smtClean="0"/>
              <a:t>contigs</a:t>
            </a:r>
            <a:r>
              <a:rPr lang="en-US" baseline="0" dirty="0" smtClean="0"/>
              <a:t> based on these k-1mer overlaps.</a:t>
            </a:r>
          </a:p>
          <a:p>
            <a:r>
              <a:rPr lang="en-US" baseline="0" dirty="0" err="1" smtClean="0"/>
              <a:t>Chyrsalis</a:t>
            </a:r>
            <a:r>
              <a:rPr lang="en-US" baseline="0" dirty="0" smtClean="0"/>
              <a:t> also leverages read pairing information to join minimally overlapping </a:t>
            </a:r>
            <a:r>
              <a:rPr lang="en-US" baseline="0" dirty="0" err="1" smtClean="0"/>
              <a:t>contigs</a:t>
            </a:r>
            <a:r>
              <a:rPr lang="en-US" baseline="0" dirty="0" smtClean="0"/>
              <a:t>.</a:t>
            </a:r>
          </a:p>
          <a:p>
            <a:endParaRPr lang="en-US" baseline="0" dirty="0" smtClean="0"/>
          </a:p>
          <a:p>
            <a:r>
              <a:rPr lang="en-US" baseline="0" dirty="0" smtClean="0"/>
              <a:t>--</a:t>
            </a:r>
          </a:p>
          <a:p>
            <a:endParaRPr lang="en-US" baseline="0" dirty="0" smtClean="0"/>
          </a:p>
          <a:p>
            <a:r>
              <a:rPr lang="en-US" baseline="0" dirty="0" smtClean="0"/>
              <a:t>After identifying the connected inchworm </a:t>
            </a:r>
            <a:r>
              <a:rPr lang="en-US" baseline="0" dirty="0" err="1" smtClean="0"/>
              <a:t>contigs</a:t>
            </a:r>
            <a:r>
              <a:rPr lang="en-US" baseline="0" dirty="0" smtClean="0"/>
              <a:t>, it constructs a separate de </a:t>
            </a:r>
            <a:r>
              <a:rPr lang="en-US" baseline="0" dirty="0" err="1" smtClean="0"/>
              <a:t>Bruijn</a:t>
            </a:r>
            <a:r>
              <a:rPr lang="en-US" baseline="0" dirty="0" smtClean="0"/>
              <a:t> graph for each group.</a:t>
            </a:r>
          </a:p>
          <a:p>
            <a:endParaRPr lang="en-US" baseline="0" dirty="0" smtClean="0"/>
          </a:p>
          <a:p>
            <a:r>
              <a:rPr lang="en-US" baseline="0" dirty="0" smtClean="0"/>
              <a:t>(Again, the de </a:t>
            </a:r>
            <a:r>
              <a:rPr lang="en-US" baseline="0" dirty="0" err="1" smtClean="0"/>
              <a:t>Bruijn</a:t>
            </a:r>
            <a:r>
              <a:rPr lang="en-US" baseline="0" dirty="0" smtClean="0"/>
              <a:t> graph represents the overlaps between adjacent </a:t>
            </a:r>
            <a:r>
              <a:rPr lang="en-US" baseline="0" dirty="0" err="1" smtClean="0"/>
              <a:t>kmers</a:t>
            </a:r>
            <a:r>
              <a:rPr lang="en-US" baseline="0" dirty="0" smtClean="0"/>
              <a:t> in the sequences with branches at sites of variation.)</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we end up with many separate graphs, ideally one graph per gene, with each graph representing the transcriptional complexity at that locus.  </a:t>
            </a:r>
          </a:p>
          <a:p>
            <a:endParaRPr lang="en-US" baseline="0" dirty="0" smtClean="0"/>
          </a:p>
          <a:p>
            <a:r>
              <a:rPr lang="en-US" baseline="0" dirty="0" smtClean="0"/>
              <a:t>These graphs can then be processed in a parallel fashion by the next step of Trinity involving Butterfly.</a:t>
            </a:r>
          </a:p>
          <a:p>
            <a:endParaRPr lang="en-US" dirty="0"/>
          </a:p>
        </p:txBody>
      </p:sp>
      <p:sp>
        <p:nvSpPr>
          <p:cNvPr id="4" name="Slide Number Placeholder 3"/>
          <p:cNvSpPr>
            <a:spLocks noGrp="1"/>
          </p:cNvSpPr>
          <p:nvPr>
            <p:ph type="sldNum" sz="quarter" idx="10"/>
          </p:nvPr>
        </p:nvSpPr>
        <p:spPr/>
        <p:txBody>
          <a:bodyPr/>
          <a:lstStyle/>
          <a:p>
            <a:fld id="{30E72A38-0CC0-EF4E-A68F-1E223AB6AA86}" type="slidenum">
              <a:rPr lang="en-US" smtClean="0"/>
              <a:t>65</a:t>
            </a:fld>
            <a:endParaRPr lang="en-US"/>
          </a:p>
        </p:txBody>
      </p:sp>
    </p:spTree>
    <p:extLst>
      <p:ext uri="{BB962C8B-B14F-4D97-AF65-F5344CB8AC3E}">
        <p14:creationId xmlns:p14="http://schemas.microsoft.com/office/powerpoint/2010/main" val="4079396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Butterfly operates on each of</a:t>
            </a:r>
            <a:r>
              <a:rPr lang="en-US" baseline="0" dirty="0" smtClean="0"/>
              <a:t> these graphs independently.</a:t>
            </a:r>
          </a:p>
          <a:p>
            <a:endParaRPr lang="en-US" baseline="0" dirty="0" smtClean="0"/>
          </a:p>
          <a:p>
            <a:r>
              <a:rPr lang="en-US" baseline="0" dirty="0" smtClean="0"/>
              <a:t>It first compacts the de </a:t>
            </a:r>
            <a:r>
              <a:rPr lang="en-US" baseline="0" dirty="0" err="1" smtClean="0"/>
              <a:t>Bruijn</a:t>
            </a:r>
            <a:r>
              <a:rPr lang="en-US" baseline="0" dirty="0" smtClean="0"/>
              <a:t> graph by collapsing the </a:t>
            </a:r>
            <a:r>
              <a:rPr lang="en-US" baseline="0" dirty="0" err="1" smtClean="0"/>
              <a:t>unbranched</a:t>
            </a:r>
            <a:r>
              <a:rPr lang="en-US" baseline="0" dirty="0" smtClean="0"/>
              <a:t> stretches, as described earlier.</a:t>
            </a:r>
          </a:p>
          <a:p>
            <a:endParaRPr lang="en-US" baseline="0" dirty="0" smtClean="0"/>
          </a:p>
          <a:p>
            <a:r>
              <a:rPr lang="en-US" baseline="0" dirty="0" smtClean="0"/>
              <a:t>It then threads the original sequencing reads into the graph, tracking the paths occupied by the reads and those paths supported by mate pairs.</a:t>
            </a:r>
          </a:p>
          <a:p>
            <a:endParaRPr lang="en-US" baseline="0" dirty="0" smtClean="0"/>
          </a:p>
          <a:p>
            <a:r>
              <a:rPr lang="en-US" baseline="0" dirty="0" smtClean="0"/>
              <a:t>Butterfly then reports the most probable paths through the graph supported by the reads and read pairings, emitting full-length transcripts for </a:t>
            </a:r>
            <a:r>
              <a:rPr lang="en-US" baseline="0" dirty="0" smtClean="0">
                <a:solidFill>
                  <a:srgbClr val="FF0000"/>
                </a:solidFill>
              </a:rPr>
              <a:t>isoforms and </a:t>
            </a:r>
            <a:r>
              <a:rPr lang="en-US" baseline="0" dirty="0" err="1" smtClean="0">
                <a:solidFill>
                  <a:srgbClr val="FF0000"/>
                </a:solidFill>
              </a:rPr>
              <a:t>paralogs</a:t>
            </a:r>
            <a:r>
              <a:rPr lang="en-US" baseline="0" dirty="0" smtClean="0">
                <a:solidFill>
                  <a:srgbClr val="FF0000"/>
                </a:solidFill>
              </a:rPr>
              <a:t>.</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66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a:t>
            </a:r>
            <a:r>
              <a:rPr lang="en-US" baseline="0" dirty="0" smtClean="0"/>
              <a:t> real example to demonstrate how this works in practice.</a:t>
            </a:r>
            <a:endParaRPr lang="en-US" dirty="0" smtClean="0"/>
          </a:p>
          <a:p>
            <a:endParaRPr lang="en-US" dirty="0" smtClean="0"/>
          </a:p>
          <a:p>
            <a:r>
              <a:rPr lang="en-US" dirty="0" smtClean="0"/>
              <a:t>In</a:t>
            </a:r>
            <a:r>
              <a:rPr lang="en-US" baseline="0" dirty="0" smtClean="0"/>
              <a:t> our mouse RNA-</a:t>
            </a:r>
            <a:r>
              <a:rPr lang="en-US" baseline="0" dirty="0" err="1" smtClean="0"/>
              <a:t>Seq</a:t>
            </a:r>
            <a:r>
              <a:rPr lang="en-US" baseline="0" dirty="0" smtClean="0"/>
              <a:t> data set, we find a compacted de </a:t>
            </a:r>
            <a:r>
              <a:rPr lang="en-US" baseline="0" dirty="0" err="1" smtClean="0"/>
              <a:t>Bruijn</a:t>
            </a:r>
            <a:r>
              <a:rPr lang="en-US" baseline="0" dirty="0" smtClean="0"/>
              <a:t> graph that has three nodes.  </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67</a:t>
            </a:fld>
            <a:endParaRPr lang="en-US"/>
          </a:p>
        </p:txBody>
      </p:sp>
    </p:spTree>
    <p:extLst>
      <p:ext uri="{BB962C8B-B14F-4D97-AF65-F5344CB8AC3E}">
        <p14:creationId xmlns:p14="http://schemas.microsoft.com/office/powerpoint/2010/main" val="334704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a:t>
            </a:r>
            <a:r>
              <a:rPr lang="en-US" baseline="0" dirty="0" smtClean="0"/>
              <a:t> the path from the top blue node to the bottom green node, we generate a single transcript sequence.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68</a:t>
            </a:fld>
            <a:endParaRPr lang="en-US"/>
          </a:p>
        </p:txBody>
      </p:sp>
    </p:spTree>
    <p:extLst>
      <p:ext uri="{BB962C8B-B14F-4D97-AF65-F5344CB8AC3E}">
        <p14:creationId xmlns:p14="http://schemas.microsoft.com/office/powerpoint/2010/main" val="1517808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traversing the alternative path</a:t>
            </a:r>
            <a:r>
              <a:rPr lang="en-US" baseline="0" dirty="0" smtClean="0"/>
              <a:t> through the red node, we generate another transcript sequence.  This second transcript shares the blue and green segments, but contains an additional internal red segment.</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69</a:t>
            </a:fld>
            <a:endParaRPr lang="en-US"/>
          </a:p>
        </p:txBody>
      </p:sp>
    </p:spTree>
    <p:extLst>
      <p:ext uri="{BB962C8B-B14F-4D97-AF65-F5344CB8AC3E}">
        <p14:creationId xmlns:p14="http://schemas.microsoft.com/office/powerpoint/2010/main" val="356996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mapping the</a:t>
            </a:r>
            <a:r>
              <a:rPr lang="en-US" baseline="0" dirty="0" smtClean="0"/>
              <a:t> transcripts to the reference genome sequence we can see that the inserted sequence actually corresponds to a cassette exon that is alternatively spliced, and novel given that it wasn’t found in the reference transcript structure.</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70</a:t>
            </a:fld>
            <a:endParaRPr lang="en-US"/>
          </a:p>
        </p:txBody>
      </p:sp>
    </p:spTree>
    <p:extLst>
      <p:ext uri="{BB962C8B-B14F-4D97-AF65-F5344CB8AC3E}">
        <p14:creationId xmlns:p14="http://schemas.microsoft.com/office/powerpoint/2010/main" val="262773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transcript</a:t>
            </a:r>
            <a:r>
              <a:rPr lang="en-US" baseline="0" dirty="0" smtClean="0"/>
              <a:t> graphs are far more complex.</a:t>
            </a:r>
          </a:p>
          <a:p>
            <a:endParaRPr lang="en-US" baseline="0" dirty="0" smtClean="0"/>
          </a:p>
          <a:p>
            <a:r>
              <a:rPr lang="en-US" baseline="0" dirty="0" smtClean="0"/>
              <a:t>Here we have an example of two such transcripts derived from </a:t>
            </a:r>
            <a:r>
              <a:rPr lang="en-US" baseline="0" dirty="0" err="1" smtClean="0"/>
              <a:t>paralogous</a:t>
            </a:r>
            <a:r>
              <a:rPr lang="en-US" baseline="0" dirty="0" smtClean="0"/>
              <a:t> genes that became intertwined in the compacted graph due to stretches of sequence identity among segments of the transcripts.</a:t>
            </a:r>
          </a:p>
          <a:p>
            <a:endParaRPr lang="en-US" baseline="0" dirty="0" smtClean="0"/>
          </a:p>
          <a:p>
            <a:r>
              <a:rPr lang="en-US" baseline="0" dirty="0" smtClean="0"/>
              <a:t>Shared sequences are represented by the central sequence nodes and </a:t>
            </a:r>
            <a:r>
              <a:rPr lang="en-US" baseline="0" dirty="0" err="1" smtClean="0"/>
              <a:t>paralog</a:t>
            </a:r>
            <a:r>
              <a:rPr lang="en-US" baseline="0" dirty="0" smtClean="0"/>
              <a:t>-specific sequences are represented by branched nodes.</a:t>
            </a:r>
          </a:p>
          <a:p>
            <a:endParaRPr lang="en-US" baseline="0" dirty="0" smtClean="0"/>
          </a:p>
          <a:p>
            <a:r>
              <a:rPr lang="en-US" baseline="0" dirty="0" smtClean="0"/>
              <a:t>By tracing consistent paths of reads through the graph, Butterfly is able to tease apart the </a:t>
            </a:r>
            <a:r>
              <a:rPr lang="en-US" baseline="0" dirty="0" err="1" smtClean="0"/>
              <a:t>paralogous</a:t>
            </a:r>
            <a:r>
              <a:rPr lang="en-US" baseline="0" dirty="0" smtClean="0"/>
              <a:t> gene sequences and report the individual transcripts.  In this case, the green path yields one of the transcripts and the red path yields the other.</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8</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These transcripts, when mapped to the mouse genome match perfectly with the reference gene structures.   Here, the reference structures are shown in blue, and the Trinity-reconstructed transcripts are shown below.</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49624B-E3E1-654D-8046-77FC332AB0C9}"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the strategy chosen, the sensitivity for full-length transcript reconstruction</a:t>
            </a:r>
            <a:r>
              <a:rPr lang="en-US" baseline="0" dirty="0" smtClean="0"/>
              <a:t> will be effected by the depth of sequencing.</a:t>
            </a:r>
          </a:p>
          <a:p>
            <a:endParaRPr lang="en-US" baseline="0" dirty="0" smtClean="0"/>
          </a:p>
          <a:p>
            <a:r>
              <a:rPr lang="en-US" baseline="0" dirty="0" smtClean="0"/>
              <a:t>Here is a plot showing the number of genes having fully reconstructed transcripts as a function of depth of sequencing for both methods.  </a:t>
            </a:r>
          </a:p>
          <a:p>
            <a:r>
              <a:rPr lang="en-US" baseline="0" dirty="0" smtClean="0"/>
              <a:t>You can see that both methods generate more full-length transcripts with increased depth of sequencing, and both begin to saturate beyond a certain sequencing depth.</a:t>
            </a:r>
          </a:p>
          <a:p>
            <a:endParaRPr lang="en-US" baseline="0" dirty="0" smtClean="0"/>
          </a:p>
          <a:p>
            <a:r>
              <a:rPr lang="en-US" baseline="0" dirty="0" smtClean="0"/>
              <a:t>You’ll also notice that the cufflinks (genome-based) approach has increased sensitivity as compared to Trinity de novo assembly. This is because the genome-based method requires less overlap among reads, and is able to use the genome to fill in gaps between alignments of PE reads.</a:t>
            </a:r>
          </a:p>
        </p:txBody>
      </p:sp>
      <p:sp>
        <p:nvSpPr>
          <p:cNvPr id="4" name="Slide Number Placeholder 3"/>
          <p:cNvSpPr>
            <a:spLocks noGrp="1"/>
          </p:cNvSpPr>
          <p:nvPr>
            <p:ph type="sldNum" sz="quarter" idx="10"/>
          </p:nvPr>
        </p:nvSpPr>
        <p:spPr/>
        <p:txBody>
          <a:bodyPr/>
          <a:lstStyle/>
          <a:p>
            <a:fld id="{485721AC-E243-BC49-81AA-4F9E33E1DB3C}" type="slidenum">
              <a:rPr lang="en-US" smtClean="0"/>
              <a:t>76</a:t>
            </a:fld>
            <a:endParaRPr lang="en-US"/>
          </a:p>
        </p:txBody>
      </p:sp>
    </p:spTree>
    <p:extLst>
      <p:ext uri="{BB962C8B-B14F-4D97-AF65-F5344CB8AC3E}">
        <p14:creationId xmlns:p14="http://schemas.microsoft.com/office/powerpoint/2010/main" val="2358136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Trinity</a:t>
            </a:r>
            <a:r>
              <a:rPr lang="en-US" baseline="0" dirty="0" smtClean="0"/>
              <a:t> doesn’t absolutely require it, </a:t>
            </a:r>
            <a:r>
              <a:rPr lang="en-US" dirty="0" smtClean="0"/>
              <a:t>Strand</a:t>
            </a:r>
            <a:r>
              <a:rPr lang="en-US" baseline="0" dirty="0" smtClean="0"/>
              <a:t> specific </a:t>
            </a:r>
            <a:r>
              <a:rPr lang="en-US" baseline="0" dirty="0" err="1" smtClean="0"/>
              <a:t>rna-seq</a:t>
            </a:r>
            <a:r>
              <a:rPr lang="en-US" baseline="0" dirty="0" smtClean="0"/>
              <a:t> is the preferred substrate for </a:t>
            </a:r>
            <a:r>
              <a:rPr lang="en-US" baseline="0" dirty="0" err="1" smtClean="0"/>
              <a:t>transcriptome</a:t>
            </a:r>
            <a:r>
              <a:rPr lang="en-US" baseline="0" dirty="0" smtClean="0"/>
              <a:t> assembly.</a:t>
            </a:r>
          </a:p>
          <a:p>
            <a:endParaRPr lang="en-US" baseline="0" dirty="0" smtClean="0"/>
          </a:p>
          <a:p>
            <a:r>
              <a:rPr lang="en-US" baseline="0" dirty="0" smtClean="0"/>
              <a:t>Computationally, there are fewer confounding graph structures since forward </a:t>
            </a:r>
            <a:r>
              <a:rPr lang="en-US" baseline="0" dirty="0" err="1" smtClean="0"/>
              <a:t>kmers</a:t>
            </a:r>
            <a:r>
              <a:rPr lang="en-US" baseline="0" dirty="0" smtClean="0"/>
              <a:t> and the reverse complement </a:t>
            </a:r>
            <a:r>
              <a:rPr lang="en-US" baseline="0" dirty="0" err="1" smtClean="0"/>
              <a:t>kmers</a:t>
            </a:r>
            <a:r>
              <a:rPr lang="en-US" baseline="0" dirty="0" smtClean="0"/>
              <a:t> are treated as distinct.</a:t>
            </a:r>
          </a:p>
          <a:p>
            <a:endParaRPr lang="en-US" baseline="0" dirty="0" smtClean="0"/>
          </a:p>
          <a:p>
            <a:r>
              <a:rPr lang="en-US" baseline="0" dirty="0" smtClean="0"/>
              <a:t>Biologically, it’s important because it allows for the separation of sense and antisense transcription.</a:t>
            </a:r>
          </a:p>
          <a:p>
            <a:endParaRPr lang="en-US" baseline="0" dirty="0" smtClean="0"/>
          </a:p>
          <a:p>
            <a:r>
              <a:rPr lang="en-US" baseline="0" dirty="0" smtClean="0"/>
              <a:t>--</a:t>
            </a:r>
          </a:p>
          <a:p>
            <a:endParaRPr lang="en-US" baseline="0" dirty="0" smtClean="0"/>
          </a:p>
          <a:p>
            <a:r>
              <a:rPr lang="en-US" baseline="0" dirty="0" smtClean="0"/>
              <a:t>Our group at the Broad performed a study of the various methods for generating strand-specific RNA-</a:t>
            </a:r>
            <a:r>
              <a:rPr lang="en-US" baseline="0" dirty="0" err="1" smtClean="0"/>
              <a:t>Seq</a:t>
            </a:r>
            <a:r>
              <a:rPr lang="en-US" baseline="0" dirty="0" smtClean="0"/>
              <a:t>, </a:t>
            </a:r>
          </a:p>
          <a:p>
            <a:endParaRPr lang="en-US" baseline="0" dirty="0" smtClean="0"/>
          </a:p>
          <a:p>
            <a:r>
              <a:rPr lang="en-US" baseline="0" dirty="0" smtClean="0"/>
              <a:t>--</a:t>
            </a:r>
          </a:p>
          <a:p>
            <a:endParaRPr lang="en-US" baseline="0" dirty="0" smtClean="0"/>
          </a:p>
          <a:p>
            <a:r>
              <a:rPr lang="en-US" baseline="0" dirty="0" smtClean="0"/>
              <a:t>and we found the ‘</a:t>
            </a:r>
            <a:r>
              <a:rPr lang="en-US" baseline="0" dirty="0" err="1" smtClean="0"/>
              <a:t>dUTP</a:t>
            </a:r>
            <a:r>
              <a:rPr lang="en-US" baseline="0" dirty="0" smtClean="0"/>
              <a:t> second strand marking’ method to be the leading protocol.  </a:t>
            </a:r>
          </a:p>
          <a:p>
            <a:endParaRPr lang="en-US" baseline="0" dirty="0" smtClean="0"/>
          </a:p>
          <a:p>
            <a:r>
              <a:rPr lang="en-US" baseline="0" dirty="0" smtClean="0"/>
              <a:t>We routinely generate strand-specific RNA-</a:t>
            </a:r>
            <a:r>
              <a:rPr lang="en-US" baseline="0" dirty="0" err="1" smtClean="0"/>
              <a:t>Seq</a:t>
            </a:r>
            <a:r>
              <a:rPr lang="en-US" baseline="0" dirty="0" smtClean="0"/>
              <a:t> as our default protocol at the Broad, and there are now kits available that make the approach readily accessible.</a:t>
            </a:r>
          </a:p>
        </p:txBody>
      </p:sp>
      <p:sp>
        <p:nvSpPr>
          <p:cNvPr id="4" name="Slide Number Placeholder 3"/>
          <p:cNvSpPr>
            <a:spLocks noGrp="1"/>
          </p:cNvSpPr>
          <p:nvPr>
            <p:ph type="sldNum" sz="quarter" idx="10"/>
          </p:nvPr>
        </p:nvSpPr>
        <p:spPr/>
        <p:txBody>
          <a:bodyPr/>
          <a:lstStyle/>
          <a:p>
            <a:fld id="{AEB432F8-549B-8D4E-891A-567AC352434D}" type="slidenum">
              <a:rPr lang="en-US" smtClean="0"/>
              <a:t>77</a:t>
            </a:fld>
            <a:endParaRPr lang="en-US"/>
          </a:p>
        </p:txBody>
      </p:sp>
    </p:spTree>
    <p:extLst>
      <p:ext uri="{BB962C8B-B14F-4D97-AF65-F5344CB8AC3E}">
        <p14:creationId xmlns:p14="http://schemas.microsoft.com/office/powerpoint/2010/main" val="3194416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31"/>
          <p:cNvSpPr>
            <a:spLocks noGrp="1" noChangeArrowheads="1"/>
          </p:cNvSpPr>
          <p:nvPr>
            <p:ph type="sldNum" sz="quarter" idx="5"/>
          </p:nvPr>
        </p:nvSpPr>
        <p:spPr>
          <a:noFill/>
        </p:spPr>
        <p:txBody>
          <a:bodyPr/>
          <a:lstStyle/>
          <a:p>
            <a:fld id="{CA0262FD-FB8C-406D-B036-5AB26A20A6AD}" type="slidenum">
              <a:rPr lang="en-US" smtClean="0">
                <a:solidFill>
                  <a:prstClr val="black"/>
                </a:solidFill>
              </a:rPr>
              <a:pPr/>
              <a:t>78</a:t>
            </a:fld>
            <a:endParaRPr lang="en-US" dirty="0" smtClean="0">
              <a:solidFill>
                <a:prstClr val="black"/>
              </a:solidFill>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Strand-specific RNA-</a:t>
            </a:r>
            <a:r>
              <a:rPr lang="en-US" dirty="0" err="1" smtClean="0"/>
              <a:t>Seq</a:t>
            </a:r>
            <a:r>
              <a:rPr lang="en-US" dirty="0" smtClean="0"/>
              <a:t> is tremendously </a:t>
            </a:r>
            <a:r>
              <a:rPr lang="en-US" baseline="0" dirty="0" smtClean="0"/>
              <a:t>useful when applied to organisms that have compact genomes.</a:t>
            </a:r>
          </a:p>
          <a:p>
            <a:endParaRPr lang="en-US" baseline="0" dirty="0" smtClean="0"/>
          </a:p>
          <a:p>
            <a:r>
              <a:rPr lang="en-US" baseline="0" dirty="0" smtClean="0"/>
              <a:t>Here’s an example from </a:t>
            </a:r>
            <a:r>
              <a:rPr lang="en-US" baseline="0" dirty="0" err="1" smtClean="0"/>
              <a:t>Schizosaccharomyces</a:t>
            </a:r>
            <a:r>
              <a:rPr lang="en-US" baseline="0" dirty="0" smtClean="0"/>
              <a:t> </a:t>
            </a:r>
            <a:r>
              <a:rPr lang="en-US" baseline="0" dirty="0" err="1" smtClean="0"/>
              <a:t>pombe</a:t>
            </a:r>
            <a:r>
              <a:rPr lang="en-US" baseline="0" dirty="0" smtClean="0"/>
              <a:t> (fission yeast) where we have two known genes that are transcribed on opposite strands and point toward each other.</a:t>
            </a:r>
          </a:p>
          <a:p>
            <a:endParaRPr lang="en-US" baseline="0" dirty="0" smtClean="0"/>
          </a:p>
          <a:p>
            <a:r>
              <a:rPr lang="en-US" baseline="0" dirty="0" smtClean="0"/>
              <a:t>We have strand specific </a:t>
            </a:r>
            <a:r>
              <a:rPr lang="en-US" baseline="0" dirty="0" err="1" smtClean="0"/>
              <a:t>rna-seq</a:t>
            </a:r>
            <a:r>
              <a:rPr lang="en-US" baseline="0" dirty="0" smtClean="0"/>
              <a:t> and the coverage plots for each strand are shown above.  From the coverage plots, you can see that there’s overlap in the coverage in their UTR regions, and if we didn’t have strand-specific data, then we’d reconstruct a single transcript that covers both genes.  Because we have the strand-specific data, though, Trinity is able to separately reconstruct these transcripts, allowing for overlap among their UTRs.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79</a:t>
            </a:fld>
            <a:endParaRPr lang="en-US"/>
          </a:p>
        </p:txBody>
      </p:sp>
    </p:spTree>
    <p:extLst>
      <p:ext uri="{BB962C8B-B14F-4D97-AF65-F5344CB8AC3E}">
        <p14:creationId xmlns:p14="http://schemas.microsoft.com/office/powerpoint/2010/main" val="2485018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in</a:t>
            </a:r>
            <a:r>
              <a:rPr lang="en-US" baseline="0" dirty="0" smtClean="0"/>
              <a:t> fission yeast that highlights the importance of strand-specific </a:t>
            </a:r>
            <a:r>
              <a:rPr lang="en-US" baseline="0" dirty="0" err="1" smtClean="0"/>
              <a:t>rna</a:t>
            </a:r>
            <a:r>
              <a:rPr lang="en-US" baseline="0" dirty="0" smtClean="0"/>
              <a:t>-seq.</a:t>
            </a:r>
          </a:p>
          <a:p>
            <a:endParaRPr lang="en-US" baseline="0" dirty="0" smtClean="0"/>
          </a:p>
          <a:p>
            <a:r>
              <a:rPr lang="en-US" baseline="0" dirty="0" smtClean="0"/>
              <a:t>This region of the genome encodes three genes that are all encoded on the same strand. From the </a:t>
            </a:r>
            <a:r>
              <a:rPr lang="en-US" baseline="0" dirty="0" err="1" smtClean="0"/>
              <a:t>rna-seq</a:t>
            </a:r>
            <a:r>
              <a:rPr lang="en-US" baseline="0" dirty="0" smtClean="0"/>
              <a:t> coverage plots, we can see that the two genes on the end are transcribed on their coding strand, but the central gene encoding a meiosis specific protein kinase is dominated by transcription on the opposite strand.  This antisense transcription is thought to play an important role in the regulation of meiotic genes in fission yeast, and would have gone unnoticed if we hadn’t used strand-specific </a:t>
            </a:r>
            <a:r>
              <a:rPr lang="en-US" baseline="0" dirty="0" err="1" smtClean="0"/>
              <a:t>rna</a:t>
            </a:r>
            <a:r>
              <a:rPr lang="en-US" baseline="0" dirty="0" smtClean="0"/>
              <a:t>-seq.</a:t>
            </a:r>
          </a:p>
        </p:txBody>
      </p:sp>
      <p:sp>
        <p:nvSpPr>
          <p:cNvPr id="4" name="Slide Number Placeholder 3"/>
          <p:cNvSpPr>
            <a:spLocks noGrp="1"/>
          </p:cNvSpPr>
          <p:nvPr>
            <p:ph type="sldNum" sz="quarter" idx="10"/>
          </p:nvPr>
        </p:nvSpPr>
        <p:spPr/>
        <p:txBody>
          <a:bodyPr/>
          <a:lstStyle/>
          <a:p>
            <a:fld id="{AEB432F8-549B-8D4E-891A-567AC352434D}" type="slidenum">
              <a:rPr lang="en-US" smtClean="0"/>
              <a:t>80</a:t>
            </a:fld>
            <a:endParaRPr lang="en-US"/>
          </a:p>
        </p:txBody>
      </p:sp>
    </p:spTree>
    <p:extLst>
      <p:ext uri="{BB962C8B-B14F-4D97-AF65-F5344CB8AC3E}">
        <p14:creationId xmlns:p14="http://schemas.microsoft.com/office/powerpoint/2010/main" val="37703313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RNA-Seq,</a:t>
            </a:r>
            <a:r>
              <a:rPr lang="en-US" baseline="0" dirty="0" smtClean="0"/>
              <a:t> the expression of a transcript is measured based on the number of RNA-Seq reads sampled that map to the corresponding transcript.</a:t>
            </a:r>
          </a:p>
          <a:p>
            <a:endParaRPr lang="en-US" baseline="0" dirty="0" smtClean="0"/>
          </a:p>
          <a:p>
            <a:r>
              <a:rPr lang="en-US" baseline="0" dirty="0" smtClean="0"/>
              <a:t>The number of reads sequenced for a transcript depends on a number of factors.</a:t>
            </a:r>
          </a:p>
          <a:p>
            <a:endParaRPr lang="en-US" baseline="0" dirty="0" smtClean="0"/>
          </a:p>
          <a:p>
            <a:r>
              <a:rPr lang="en-US" baseline="0" dirty="0" smtClean="0"/>
              <a:t>For one, the number of reads observed depends on the expression of the transcript.  Transcripts that are expressed at higher levels should account for more reads in the sample than those expressed at lower levels if all else is equal.   </a:t>
            </a:r>
          </a:p>
          <a:p>
            <a:endParaRPr lang="en-US" baseline="0" dirty="0" smtClean="0"/>
          </a:p>
          <a:p>
            <a:r>
              <a:rPr lang="en-US" baseline="0" dirty="0" smtClean="0"/>
              <a:t>Also, the sequencing depth must be taken into account.  The deeper you sequence, the more reads you’ll observe mapping to transcripts at any expression level.</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83</a:t>
            </a:fld>
            <a:endParaRPr lang="en-US"/>
          </a:p>
        </p:txBody>
      </p:sp>
    </p:spTree>
    <p:extLst>
      <p:ext uri="{BB962C8B-B14F-4D97-AF65-F5344CB8AC3E}">
        <p14:creationId xmlns:p14="http://schemas.microsoft.com/office/powerpoint/2010/main" val="19201005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 of reads</a:t>
            </a:r>
            <a:r>
              <a:rPr lang="en-US" baseline="0" dirty="0" smtClean="0"/>
              <a:t> corresponding to a transcript also depends on its length.  Longer transcripts represent more real estate in the sequencing library than shorter transcripts expressed at the same level (number of transcripts per cell).</a:t>
            </a:r>
          </a:p>
          <a:p>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84</a:t>
            </a:fld>
            <a:endParaRPr lang="en-US"/>
          </a:p>
        </p:txBody>
      </p:sp>
    </p:spTree>
    <p:extLst>
      <p:ext uri="{BB962C8B-B14F-4D97-AF65-F5344CB8AC3E}">
        <p14:creationId xmlns:p14="http://schemas.microsoft.com/office/powerpoint/2010/main" val="3152857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so, when computing expression for transcripts, both the number of reads mapping to each transcript and the lengths of those transcripts must be taken into account.</a:t>
            </a:r>
            <a:endParaRPr lang="en-US" dirty="0" smtClean="0"/>
          </a:p>
          <a:p>
            <a:endParaRPr lang="en-US" dirty="0" smtClean="0"/>
          </a:p>
          <a:p>
            <a:r>
              <a:rPr lang="en-US" dirty="0" smtClean="0"/>
              <a:t>The metric reported is often in units of FPKM.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85</a:t>
            </a:fld>
            <a:endParaRPr lang="en-US"/>
          </a:p>
        </p:txBody>
      </p:sp>
    </p:spTree>
    <p:extLst>
      <p:ext uri="{BB962C8B-B14F-4D97-AF65-F5344CB8AC3E}">
        <p14:creationId xmlns:p14="http://schemas.microsoft.com/office/powerpoint/2010/main" val="27145344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Accurately estimating</a:t>
            </a:r>
            <a:r>
              <a:rPr lang="en-US" baseline="0" dirty="0" smtClean="0"/>
              <a:t> transcript expression levels is actually much more complicated due to the fact that not all RNA-Seq reads are able to map uniquely to their corresponding transcript.</a:t>
            </a:r>
          </a:p>
          <a:p>
            <a:endParaRPr lang="en-US" baseline="0" dirty="0" smtClean="0"/>
          </a:p>
          <a:p>
            <a:r>
              <a:rPr lang="en-US" baseline="0" dirty="0" smtClean="0"/>
              <a:t>This is particularly the case for alternatively spliced transcripts.  Such transcripts are not entirely identical, but can share a substantial amount of sequence in common, differing at sites of splicing variation, such as due to skipped exons or from differential splice site selection.</a:t>
            </a:r>
          </a:p>
          <a:p>
            <a:endParaRPr lang="en-US" baseline="0" dirty="0" smtClean="0"/>
          </a:p>
          <a:p>
            <a:r>
              <a:rPr lang="en-US" dirty="0" smtClean="0"/>
              <a:t>Here’s an example of the problem,</a:t>
            </a:r>
            <a:r>
              <a:rPr lang="en-US" baseline="0" dirty="0" smtClean="0"/>
              <a:t> where we have two isoforms A, B, with shared sequences in blue and isoform- unique sequences in yellow or red.  Reads mapping to either the yellow or red sequences will map uniquely and unambiguously.  However, the reads that map to the blue regions will map ambiguously.  It isn’t obvious as to which transcript the reads were derived.   Using sophisticated statistical inference methods, we can infer the likelihood of a blue read having been derived from one isoform or the other, by taking into account the number of uniquely mapping reads and the length of each isoform.</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87</a:t>
            </a:fld>
            <a:endParaRPr lang="en-US"/>
          </a:p>
        </p:txBody>
      </p:sp>
    </p:spTree>
    <p:extLst>
      <p:ext uri="{BB962C8B-B14F-4D97-AF65-F5344CB8AC3E}">
        <p14:creationId xmlns:p14="http://schemas.microsoft.com/office/powerpoint/2010/main" val="357697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9</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tools</a:t>
            </a:r>
            <a:r>
              <a:rPr lang="en-US" baseline="0" dirty="0" smtClean="0"/>
              <a:t> available that implement these methods, which rely on the technique of expectation maximization.</a:t>
            </a:r>
          </a:p>
          <a:p>
            <a:endParaRPr lang="en-US" baseline="0" dirty="0" smtClean="0"/>
          </a:p>
          <a:p>
            <a:r>
              <a:rPr lang="en-US" baseline="0" dirty="0" smtClean="0"/>
              <a:t>Expectation maximization involves cycling between estimating parameters of a statistical model based on the data, and computing likelihood estimates of results from applying those model parameters.   </a:t>
            </a:r>
          </a:p>
          <a:p>
            <a:endParaRPr lang="en-US" baseline="0" dirty="0" smtClean="0"/>
          </a:p>
          <a:p>
            <a:r>
              <a:rPr lang="en-US" baseline="0" dirty="0" smtClean="0"/>
              <a:t>In this case, you can think of the algorithm as fractionally assigning the blue reads to each isoform and estimating the likelihood of those assignments.  With each iteration of the algorithm, the read assignments become more likely, and eventually the likelihood will converge to a maximum value.  Finally, the counts of reads assigned to each isoform </a:t>
            </a:r>
            <a:r>
              <a:rPr lang="en-US" baseline="0" smtClean="0"/>
              <a:t>are reported.</a:t>
            </a:r>
            <a:endParaRPr lang="en-US" baseline="0" dirty="0" smtClean="0"/>
          </a:p>
        </p:txBody>
      </p:sp>
      <p:sp>
        <p:nvSpPr>
          <p:cNvPr id="4" name="Slide Number Placeholder 3"/>
          <p:cNvSpPr>
            <a:spLocks noGrp="1"/>
          </p:cNvSpPr>
          <p:nvPr>
            <p:ph type="sldNum" sz="quarter" idx="10"/>
          </p:nvPr>
        </p:nvSpPr>
        <p:spPr/>
        <p:txBody>
          <a:bodyPr/>
          <a:lstStyle/>
          <a:p>
            <a:fld id="{485721AC-E243-BC49-81AA-4F9E33E1DB3C}" type="slidenum">
              <a:rPr lang="en-US" smtClean="0"/>
              <a:t>88</a:t>
            </a:fld>
            <a:endParaRPr lang="en-US"/>
          </a:p>
        </p:txBody>
      </p:sp>
    </p:spTree>
    <p:extLst>
      <p:ext uri="{BB962C8B-B14F-4D97-AF65-F5344CB8AC3E}">
        <p14:creationId xmlns:p14="http://schemas.microsoft.com/office/powerpoint/2010/main" val="13022938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Differential expression</a:t>
            </a:r>
            <a:r>
              <a:rPr lang="en-US" baseline="0" dirty="0" smtClean="0"/>
              <a:t> analysis in RNA-Seq involves comparing expression levels for genes across two or more different samples.</a:t>
            </a:r>
          </a:p>
          <a:p>
            <a:r>
              <a:rPr lang="en-US" baseline="0" dirty="0" smtClean="0"/>
              <a:t>It is mostly an exercise in counting reads and doing statistics to determine if the counts are significantly different between conditions.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90</a:t>
            </a:fld>
            <a:endParaRPr lang="en-US"/>
          </a:p>
        </p:txBody>
      </p:sp>
    </p:spTree>
    <p:extLst>
      <p:ext uri="{BB962C8B-B14F-4D97-AF65-F5344CB8AC3E}">
        <p14:creationId xmlns:p14="http://schemas.microsoft.com/office/powerpoint/2010/main" val="3231814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Pushes relative concentration of the other liver transcripts down.</a:t>
            </a: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92</a:t>
            </a:fld>
            <a:endParaRPr lang="en-US"/>
          </a:p>
        </p:txBody>
      </p:sp>
    </p:spTree>
    <p:extLst>
      <p:ext uri="{BB962C8B-B14F-4D97-AF65-F5344CB8AC3E}">
        <p14:creationId xmlns:p14="http://schemas.microsoft.com/office/powerpoint/2010/main" val="7203566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93</a:t>
            </a:fld>
            <a:endParaRPr lang="en-US"/>
          </a:p>
        </p:txBody>
      </p:sp>
    </p:spTree>
    <p:extLst>
      <p:ext uri="{BB962C8B-B14F-4D97-AF65-F5344CB8AC3E}">
        <p14:creationId xmlns:p14="http://schemas.microsoft.com/office/powerpoint/2010/main" val="2354596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count reads, what we’re really doing is randomly sampling reads from a population.</a:t>
            </a:r>
          </a:p>
          <a:p>
            <a:r>
              <a:rPr lang="en-US" baseline="0" dirty="0" smtClean="0"/>
              <a:t>Observed counts resulting from random sampling are well modeled by the Poisson distribution.</a:t>
            </a:r>
          </a:p>
          <a:p>
            <a:r>
              <a:rPr lang="en-US" baseline="0" dirty="0" smtClean="0"/>
              <a:t>It has been shown that technical replicates of </a:t>
            </a:r>
            <a:r>
              <a:rPr lang="en-US" baseline="0" dirty="0" err="1" smtClean="0"/>
              <a:t>rna-seq</a:t>
            </a:r>
            <a:r>
              <a:rPr lang="en-US" baseline="0" dirty="0" smtClean="0"/>
              <a:t> samples, where it’s the same sample (which should show no differentially expressed transcripts), yield distributions of counts that are well modeled by Poisson.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3C46586-21CE-DA47-85F4-3DEC47D4D7C7}" type="slidenum">
              <a:rPr lang="en-US" smtClean="0"/>
              <a:t>96</a:t>
            </a:fld>
            <a:endParaRPr lang="en-US"/>
          </a:p>
        </p:txBody>
      </p:sp>
    </p:spTree>
    <p:extLst>
      <p:ext uri="{BB962C8B-B14F-4D97-AF65-F5344CB8AC3E}">
        <p14:creationId xmlns:p14="http://schemas.microsoft.com/office/powerpoint/2010/main" val="3048479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a:t>
            </a:r>
            <a:r>
              <a:rPr lang="en-US" baseline="0" dirty="0" smtClean="0"/>
              <a:t> deduce with confidence that the transcripts are two-fold differentially expressed based on the distribution of observed counts.  Sequence deeper.</a:t>
            </a:r>
          </a:p>
          <a:p>
            <a:endParaRPr lang="en-US" baseline="0" dirty="0" smtClean="0"/>
          </a:p>
          <a:p>
            <a:r>
              <a:rPr lang="en-US" baseline="0" dirty="0" smtClean="0"/>
              <a:t>Poisson noise limits the ability to confidently detect differential expression with small values of read counts.</a:t>
            </a:r>
          </a:p>
          <a:p>
            <a:endParaRPr lang="en-US" dirty="0"/>
          </a:p>
        </p:txBody>
      </p:sp>
      <p:sp>
        <p:nvSpPr>
          <p:cNvPr id="4" name="Slide Number Placeholder 3"/>
          <p:cNvSpPr>
            <a:spLocks noGrp="1"/>
          </p:cNvSpPr>
          <p:nvPr>
            <p:ph type="sldNum" sz="quarter" idx="10"/>
          </p:nvPr>
        </p:nvSpPr>
        <p:spPr/>
        <p:txBody>
          <a:bodyPr/>
          <a:lstStyle/>
          <a:p>
            <a:fld id="{53C46586-21CE-DA47-85F4-3DEC47D4D7C7}" type="slidenum">
              <a:rPr lang="en-US" smtClean="0"/>
              <a:t>98</a:t>
            </a:fld>
            <a:endParaRPr lang="en-US"/>
          </a:p>
        </p:txBody>
      </p:sp>
    </p:spTree>
    <p:extLst>
      <p:ext uri="{BB962C8B-B14F-4D97-AF65-F5344CB8AC3E}">
        <p14:creationId xmlns:p14="http://schemas.microsoft.com/office/powerpoint/2010/main" val="510234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100</a:t>
            </a:fld>
            <a:endParaRPr lang="en-US"/>
          </a:p>
        </p:txBody>
      </p:sp>
    </p:spTree>
    <p:extLst>
      <p:ext uri="{BB962C8B-B14F-4D97-AF65-F5344CB8AC3E}">
        <p14:creationId xmlns:p14="http://schemas.microsoft.com/office/powerpoint/2010/main" val="181990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103</a:t>
            </a:fld>
            <a:endParaRPr lang="en-US"/>
          </a:p>
        </p:txBody>
      </p:sp>
    </p:spTree>
    <p:extLst>
      <p:ext uri="{BB962C8B-B14F-4D97-AF65-F5344CB8AC3E}">
        <p14:creationId xmlns:p14="http://schemas.microsoft.com/office/powerpoint/2010/main" val="2387975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a:t>
            </a:r>
            <a:r>
              <a:rPr lang="en-US" baseline="0" dirty="0" smtClean="0"/>
              <a:t>, we published a paper in Nature Protocols that outlines how you would perform a Trinity de novo assembly followed by supported downstream analyses including abundance estimation, differential expression analysis, and exploring patterns of transcript expression across multiple sample types.</a:t>
            </a:r>
            <a:endParaRPr lang="en-US" dirty="0"/>
          </a:p>
        </p:txBody>
      </p:sp>
      <p:sp>
        <p:nvSpPr>
          <p:cNvPr id="4" name="Slide Number Placeholder 3"/>
          <p:cNvSpPr>
            <a:spLocks noGrp="1"/>
          </p:cNvSpPr>
          <p:nvPr>
            <p:ph type="sldNum" sz="quarter" idx="10"/>
          </p:nvPr>
        </p:nvSpPr>
        <p:spPr/>
        <p:txBody>
          <a:bodyPr/>
          <a:lstStyle/>
          <a:p>
            <a:fld id="{AEB432F8-549B-8D4E-891A-567AC352434D}" type="slidenum">
              <a:rPr lang="en-US" smtClean="0"/>
              <a:t>108</a:t>
            </a:fld>
            <a:endParaRPr lang="en-US"/>
          </a:p>
        </p:txBody>
      </p:sp>
    </p:spTree>
    <p:extLst>
      <p:ext uri="{BB962C8B-B14F-4D97-AF65-F5344CB8AC3E}">
        <p14:creationId xmlns:p14="http://schemas.microsoft.com/office/powerpoint/2010/main" val="3196565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721AC-E243-BC49-81AA-4F9E33E1DB3C}" type="slidenum">
              <a:rPr lang="en-US" smtClean="0"/>
              <a:t>110</a:t>
            </a:fld>
            <a:endParaRPr lang="en-US"/>
          </a:p>
        </p:txBody>
      </p:sp>
    </p:spTree>
    <p:extLst>
      <p:ext uri="{BB962C8B-B14F-4D97-AF65-F5344CB8AC3E}">
        <p14:creationId xmlns:p14="http://schemas.microsoft.com/office/powerpoint/2010/main" val="335530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31"/>
          <p:cNvSpPr>
            <a:spLocks noGrp="1" noChangeArrowheads="1"/>
          </p:cNvSpPr>
          <p:nvPr>
            <p:ph type="sldNum" sz="quarter" idx="5"/>
          </p:nvPr>
        </p:nvSpPr>
        <p:spPr>
          <a:noFill/>
        </p:spPr>
        <p:txBody>
          <a:bodyPr/>
          <a:lstStyle/>
          <a:p>
            <a:fld id="{A0BC675C-A398-404E-9A7B-8FD3C3FF8630}" type="slidenum">
              <a:rPr lang="en-US" smtClean="0">
                <a:solidFill>
                  <a:srgbClr val="000000"/>
                </a:solidFill>
              </a:rPr>
              <a:pPr/>
              <a:t>10</a:t>
            </a:fld>
            <a:endParaRPr lang="en-US" dirty="0" smtClean="0">
              <a:solidFill>
                <a:srgbClr val="000000"/>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dirty="0" smtClean="0">
              <a:latin typeface="Arial" pitchFamily="34" charset="0"/>
              <a:ea typeface="ＭＳ Ｐゴシック"/>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of the primary goals</a:t>
            </a:r>
            <a:r>
              <a:rPr lang="en-US" baseline="0" dirty="0" smtClean="0"/>
              <a:t> in RNA-Seq studies is to reconstruct the transcripts from which the short reads were derived, and transcript reconstruction is often a prerequisite to downstream studies such as genome annotation or </a:t>
            </a:r>
            <a:r>
              <a:rPr lang="en-US" baseline="0" dirty="0" err="1" smtClean="0"/>
              <a:t>diifferential</a:t>
            </a:r>
            <a:r>
              <a:rPr lang="en-US" baseline="0" dirty="0" smtClean="0"/>
              <a:t> expression analysis.</a:t>
            </a:r>
            <a:endParaRPr lang="en-US" dirty="0" smtClean="0"/>
          </a:p>
          <a:p>
            <a:endParaRPr lang="en-US" dirty="0" smtClean="0"/>
          </a:p>
          <a:p>
            <a:r>
              <a:rPr lang="en-US" dirty="0" smtClean="0"/>
              <a:t>Two general strategies</a:t>
            </a:r>
            <a:r>
              <a:rPr lang="en-US" baseline="0" dirty="0" smtClean="0"/>
              <a:t> have been explored for reconstructing transcripts from RNA-Seq reads.  </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strategy requires having a reference genome and involves first aligning reads to the genome using a spliced aligner.</a:t>
            </a:r>
          </a:p>
          <a:p>
            <a:endParaRPr lang="en-US" baseline="0" dirty="0" smtClean="0"/>
          </a:p>
        </p:txBody>
      </p:sp>
      <p:sp>
        <p:nvSpPr>
          <p:cNvPr id="4" name="Slide Number Placeholder 3"/>
          <p:cNvSpPr>
            <a:spLocks noGrp="1"/>
          </p:cNvSpPr>
          <p:nvPr>
            <p:ph type="sldNum" sz="quarter" idx="10"/>
          </p:nvPr>
        </p:nvSpPr>
        <p:spPr/>
        <p:txBody>
          <a:bodyPr/>
          <a:lstStyle/>
          <a:p>
            <a:fld id="{4D49624B-E3E1-654D-8046-77FC332AB0C9}"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756900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408269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656866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030"/>
          <p:cNvSpPr>
            <a:spLocks noGrp="1" noChangeArrowheads="1"/>
          </p:cNvSpPr>
          <p:nvPr>
            <p:ph type="sldNum" sz="quarter" idx="10"/>
          </p:nvPr>
        </p:nvSpPr>
        <p:spPr>
          <a:xfrm>
            <a:off x="67056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itchFamily="36" charset="0"/>
              </a:defRPr>
            </a:lvl1pPr>
          </a:lstStyle>
          <a:p>
            <a:pPr>
              <a:defRPr/>
            </a:pPr>
            <a:fld id="{21C19A96-AE07-46D8-8C21-C35B4C0409D8}" type="slidenum">
              <a:rPr lang="en-US"/>
              <a:pPr>
                <a:defRPr/>
              </a:pPr>
              <a:t>‹#›</a:t>
            </a:fld>
            <a:endParaRPr lang="en-US" dirty="0"/>
          </a:p>
        </p:txBody>
      </p:sp>
    </p:spTree>
    <p:extLst>
      <p:ext uri="{BB962C8B-B14F-4D97-AF65-F5344CB8AC3E}">
        <p14:creationId xmlns:p14="http://schemas.microsoft.com/office/powerpoint/2010/main" val="140851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190352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D03F2D-FF1B-1547-BCC9-7E647B30FB26}" type="datetimeFigureOut">
              <a:rPr lang="en-US" smtClean="0"/>
              <a:t>10/17/16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231698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77114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D03F2D-FF1B-1547-BCC9-7E647B30FB26}" type="datetimeFigureOut">
              <a:rPr lang="en-US" smtClean="0"/>
              <a:t>10/17/16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9456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D03F2D-FF1B-1547-BCC9-7E647B30FB26}" type="datetimeFigureOut">
              <a:rPr lang="en-US" smtClean="0"/>
              <a:t>10/17/16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52405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03F2D-FF1B-1547-BCC9-7E647B30FB26}" type="datetimeFigureOut">
              <a:rPr lang="en-US" smtClean="0"/>
              <a:t>10/17/16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1632827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36134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D03F2D-FF1B-1547-BCC9-7E647B30FB26}" type="datetimeFigureOut">
              <a:rPr lang="en-US" smtClean="0"/>
              <a:t>10/17/16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DD0FFD-985F-B941-A880-7DABC98BE673}" type="slidenum">
              <a:rPr lang="en-US" smtClean="0"/>
              <a:t>‹#›</a:t>
            </a:fld>
            <a:endParaRPr lang="en-US"/>
          </a:p>
        </p:txBody>
      </p:sp>
    </p:spTree>
    <p:extLst>
      <p:ext uri="{BB962C8B-B14F-4D97-AF65-F5344CB8AC3E}">
        <p14:creationId xmlns:p14="http://schemas.microsoft.com/office/powerpoint/2010/main" val="3598472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03F2D-FF1B-1547-BCC9-7E647B30FB26}" type="datetimeFigureOut">
              <a:rPr lang="en-US" smtClean="0"/>
              <a:t>10/17/16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D0FFD-985F-B941-A880-7DABC98BE673}" type="slidenum">
              <a:rPr lang="en-US" smtClean="0"/>
              <a:t>‹#›</a:t>
            </a:fld>
            <a:endParaRPr lang="en-US"/>
          </a:p>
        </p:txBody>
      </p:sp>
    </p:spTree>
    <p:extLst>
      <p:ext uri="{BB962C8B-B14F-4D97-AF65-F5344CB8AC3E}">
        <p14:creationId xmlns:p14="http://schemas.microsoft.com/office/powerpoint/2010/main" val="4240518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hyperlink" Target="http://www.biomedcentral.com/1471-2105/14/91" TargetMode="Externa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hyperlink" Target="http://www.nature.com/nrg/journal/v12/n10/full/nrg3068.html" TargetMode="External"/><Relationship Id="rId4" Type="http://schemas.openxmlformats.org/officeDocument/2006/relationships/hyperlink" Target="http://www.ncbi.nlm.nih.gov/pmc/articles/PMC3334321/" TargetMode="External"/><Relationship Id="rId5" Type="http://schemas.openxmlformats.org/officeDocument/2006/relationships/hyperlink" Target="http://www.ncbi.nlm.nih.gov/pmc/articles/PMC3571712/" TargetMode="External"/><Relationship Id="rId6" Type="http://schemas.openxmlformats.org/officeDocument/2006/relationships/hyperlink" Target="http://www.nature.com/nprot/journal/v8/n8/full/nprot.2013.084.html" TargetMode="External"/><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e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jpe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486" y="456376"/>
            <a:ext cx="7772400" cy="1470025"/>
          </a:xfrm>
        </p:spPr>
        <p:txBody>
          <a:bodyPr>
            <a:noAutofit/>
          </a:bodyPr>
          <a:lstStyle/>
          <a:p>
            <a:r>
              <a:rPr lang="en-US" sz="2800" dirty="0" smtClean="0"/>
              <a:t>RNA-</a:t>
            </a:r>
            <a:r>
              <a:rPr lang="en-US" sz="2800" dirty="0" err="1" smtClean="0"/>
              <a:t>Seq</a:t>
            </a:r>
            <a:r>
              <a:rPr lang="en-US" sz="2800" dirty="0" smtClean="0"/>
              <a:t> Workshop: Genome-Guided </a:t>
            </a:r>
            <a:r>
              <a:rPr lang="en-US" sz="2800" dirty="0"/>
              <a:t>and </a:t>
            </a:r>
            <a:r>
              <a:rPr lang="en-US" sz="2800" dirty="0" smtClean="0"/>
              <a:t/>
            </a:r>
            <a:br>
              <a:rPr lang="en-US" sz="2800" dirty="0" smtClean="0"/>
            </a:br>
            <a:r>
              <a:rPr lang="en-US" sz="2800" dirty="0" smtClean="0"/>
              <a:t>Genome</a:t>
            </a:r>
            <a:r>
              <a:rPr lang="en-US" sz="2800" dirty="0"/>
              <a:t>-Free Transcript Reconstruction and </a:t>
            </a:r>
            <a:r>
              <a:rPr lang="en-US" sz="2800" dirty="0" smtClean="0"/>
              <a:t/>
            </a:r>
            <a:br>
              <a:rPr lang="en-US" sz="2800" dirty="0" smtClean="0"/>
            </a:br>
            <a:r>
              <a:rPr lang="en-US" sz="2800" dirty="0" smtClean="0"/>
              <a:t>Analysis Using </a:t>
            </a:r>
            <a:r>
              <a:rPr lang="en-US" sz="2800" dirty="0"/>
              <a:t>RNA-</a:t>
            </a:r>
            <a:r>
              <a:rPr lang="en-US" sz="2800" dirty="0" err="1" smtClean="0"/>
              <a:t>Seq</a:t>
            </a:r>
            <a:endParaRPr lang="en-US" sz="2000" dirty="0"/>
          </a:p>
        </p:txBody>
      </p:sp>
      <p:sp>
        <p:nvSpPr>
          <p:cNvPr id="3" name="Subtitle 2"/>
          <p:cNvSpPr>
            <a:spLocks noGrp="1"/>
          </p:cNvSpPr>
          <p:nvPr>
            <p:ph type="subTitle" idx="1"/>
          </p:nvPr>
        </p:nvSpPr>
        <p:spPr>
          <a:xfrm>
            <a:off x="1540930" y="2102921"/>
            <a:ext cx="6400800" cy="1383379"/>
          </a:xfrm>
        </p:spPr>
        <p:txBody>
          <a:bodyPr/>
          <a:lstStyle/>
          <a:p>
            <a:r>
              <a:rPr lang="en-US" dirty="0" smtClean="0"/>
              <a:t>Brian Haas</a:t>
            </a:r>
          </a:p>
          <a:p>
            <a:r>
              <a:rPr lang="en-US" dirty="0" smtClean="0"/>
              <a:t>Broad Institute</a:t>
            </a:r>
            <a:endParaRPr lang="en-US" dirty="0"/>
          </a:p>
        </p:txBody>
      </p:sp>
      <p:pic>
        <p:nvPicPr>
          <p:cNvPr id="4" name="Picture 3"/>
          <p:cNvPicPr>
            <a:picLocks noChangeAspect="1"/>
          </p:cNvPicPr>
          <p:nvPr/>
        </p:nvPicPr>
        <p:blipFill>
          <a:blip r:embed="rId3"/>
          <a:stretch>
            <a:fillRect/>
          </a:stretch>
        </p:blipFill>
        <p:spPr>
          <a:xfrm>
            <a:off x="1109599" y="3735845"/>
            <a:ext cx="2974845" cy="1962942"/>
          </a:xfrm>
          <a:prstGeom prst="rect">
            <a:avLst/>
          </a:prstGeom>
        </p:spPr>
      </p:pic>
      <p:pic>
        <p:nvPicPr>
          <p:cNvPr id="5" name="Picture 4"/>
          <p:cNvPicPr>
            <a:picLocks noChangeAspect="1"/>
          </p:cNvPicPr>
          <p:nvPr/>
        </p:nvPicPr>
        <p:blipFill>
          <a:blip r:embed="rId4"/>
          <a:stretch>
            <a:fillRect/>
          </a:stretch>
        </p:blipFill>
        <p:spPr>
          <a:xfrm>
            <a:off x="6536339" y="3735845"/>
            <a:ext cx="1654590" cy="2060624"/>
          </a:xfrm>
          <a:prstGeom prst="rect">
            <a:avLst/>
          </a:prstGeom>
        </p:spPr>
      </p:pic>
      <p:sp>
        <p:nvSpPr>
          <p:cNvPr id="6" name="TextBox 5"/>
          <p:cNvSpPr txBox="1"/>
          <p:nvPr/>
        </p:nvSpPr>
        <p:spPr>
          <a:xfrm>
            <a:off x="142436" y="6372338"/>
            <a:ext cx="2739264" cy="369332"/>
          </a:xfrm>
          <a:prstGeom prst="rect">
            <a:avLst/>
          </a:prstGeom>
          <a:noFill/>
        </p:spPr>
        <p:txBody>
          <a:bodyPr wrap="none" rtlCol="0">
            <a:spAutoFit/>
          </a:bodyPr>
          <a:lstStyle/>
          <a:p>
            <a:r>
              <a:rPr lang="en-US" dirty="0" smtClean="0"/>
              <a:t>Content updated Oct, 2016</a:t>
            </a:r>
            <a:endParaRPr lang="en-US" dirty="0"/>
          </a:p>
        </p:txBody>
      </p:sp>
    </p:spTree>
    <p:extLst>
      <p:ext uri="{BB962C8B-B14F-4D97-AF65-F5344CB8AC3E}">
        <p14:creationId xmlns:p14="http://schemas.microsoft.com/office/powerpoint/2010/main" val="11998779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203200"/>
            <a:ext cx="8062913" cy="500063"/>
          </a:xfrm>
          <a:prstGeom prst="rect">
            <a:avLst/>
          </a:prstGeom>
          <a:noFill/>
          <a:ln w="9525">
            <a:noFill/>
            <a:miter lim="800000"/>
            <a:headEnd/>
            <a:tailEnd/>
          </a:ln>
        </p:spPr>
        <p:txBody>
          <a:bodyPr/>
          <a:lstStyle/>
          <a:p>
            <a:pPr algn="ctr" eaLnBrk="0" hangingPunct="0"/>
            <a:r>
              <a:rPr lang="en-US" sz="3200" dirty="0" smtClean="0">
                <a:solidFill>
                  <a:srgbClr val="000000"/>
                </a:solidFill>
                <a:latin typeface="Calibri" pitchFamily="34" charset="0"/>
              </a:rPr>
              <a:t>RNA-Seq:  How do we make cDNA?</a:t>
            </a:r>
            <a:endParaRPr lang="en-US" sz="3200" dirty="0">
              <a:solidFill>
                <a:srgbClr val="000000"/>
              </a:solidFill>
              <a:latin typeface="Calibri" pitchFamily="34" charset="0"/>
            </a:endParaRPr>
          </a:p>
          <a:p>
            <a:pPr eaLnBrk="0" hangingPunct="0"/>
            <a:endParaRPr lang="en-US" sz="3200" dirty="0">
              <a:solidFill>
                <a:schemeClr val="bg1"/>
              </a:solidFill>
              <a:latin typeface="Calibri" pitchFamily="34" charset="0"/>
            </a:endParaRPr>
          </a:p>
        </p:txBody>
      </p:sp>
      <p:sp>
        <p:nvSpPr>
          <p:cNvPr id="21" name="Text Box 3"/>
          <p:cNvSpPr txBox="1">
            <a:spLocks noChangeArrowheads="1"/>
          </p:cNvSpPr>
          <p:nvPr/>
        </p:nvSpPr>
        <p:spPr bwMode="auto">
          <a:xfrm>
            <a:off x="1965325" y="2405063"/>
            <a:ext cx="2465227" cy="400110"/>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Reverse transcriptase</a:t>
            </a:r>
          </a:p>
        </p:txBody>
      </p:sp>
      <p:sp>
        <p:nvSpPr>
          <p:cNvPr id="22" name="Text Box 4"/>
          <p:cNvSpPr txBox="1">
            <a:spLocks noChangeArrowheads="1"/>
          </p:cNvSpPr>
          <p:nvPr/>
        </p:nvSpPr>
        <p:spPr bwMode="auto">
          <a:xfrm>
            <a:off x="1965325" y="3649663"/>
            <a:ext cx="1971181" cy="1015663"/>
          </a:xfrm>
          <a:prstGeom prst="rect">
            <a:avLst/>
          </a:prstGeom>
          <a:noFill/>
          <a:ln w="9525">
            <a:noFill/>
            <a:miter lim="800000"/>
            <a:headEnd/>
            <a:tailEnd/>
          </a:ln>
        </p:spPr>
        <p:txBody>
          <a:bodyPr wrap="none">
            <a:spAutoFit/>
          </a:bodyPr>
          <a:lstStyle/>
          <a:p>
            <a:pPr eaLnBrk="0" hangingPunct="0"/>
            <a:r>
              <a:rPr lang="en-US" sz="2000" b="1">
                <a:solidFill>
                  <a:srgbClr val="000000"/>
                </a:solidFill>
                <a:latin typeface="Calibri" pitchFamily="34" charset="0"/>
              </a:rPr>
              <a:t>RNase H</a:t>
            </a:r>
          </a:p>
          <a:p>
            <a:pPr eaLnBrk="0" hangingPunct="0"/>
            <a:r>
              <a:rPr lang="en-US" sz="2000" b="1">
                <a:solidFill>
                  <a:srgbClr val="000000"/>
                </a:solidFill>
                <a:latin typeface="Calibri" pitchFamily="34" charset="0"/>
              </a:rPr>
              <a:t>DNA polymerase</a:t>
            </a:r>
          </a:p>
          <a:p>
            <a:pPr eaLnBrk="0" hangingPunct="0"/>
            <a:r>
              <a:rPr lang="en-US" sz="2000" b="1">
                <a:solidFill>
                  <a:srgbClr val="000000"/>
                </a:solidFill>
                <a:latin typeface="Calibri" pitchFamily="34" charset="0"/>
              </a:rPr>
              <a:t>DNA Ligase</a:t>
            </a:r>
          </a:p>
        </p:txBody>
      </p:sp>
      <p:sp>
        <p:nvSpPr>
          <p:cNvPr id="23" name="Text Box 5"/>
          <p:cNvSpPr txBox="1">
            <a:spLocks noChangeArrowheads="1"/>
          </p:cNvSpPr>
          <p:nvPr/>
        </p:nvSpPr>
        <p:spPr bwMode="auto">
          <a:xfrm>
            <a:off x="1965325" y="1184275"/>
            <a:ext cx="3908442"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Prime with Random Hexamers (R6)</a:t>
            </a:r>
          </a:p>
        </p:txBody>
      </p:sp>
      <p:sp>
        <p:nvSpPr>
          <p:cNvPr id="24" name="Line 6"/>
          <p:cNvSpPr>
            <a:spLocks noChangeShapeType="1"/>
          </p:cNvSpPr>
          <p:nvPr/>
        </p:nvSpPr>
        <p:spPr bwMode="auto">
          <a:xfrm>
            <a:off x="3508375" y="3581400"/>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5" name="Line 7"/>
          <p:cNvSpPr>
            <a:spLocks noChangeShapeType="1"/>
          </p:cNvSpPr>
          <p:nvPr/>
        </p:nvSpPr>
        <p:spPr bwMode="auto">
          <a:xfrm>
            <a:off x="4302125" y="3581400"/>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6" name="Line 8"/>
          <p:cNvSpPr>
            <a:spLocks noChangeShapeType="1"/>
          </p:cNvSpPr>
          <p:nvPr/>
        </p:nvSpPr>
        <p:spPr bwMode="auto">
          <a:xfrm>
            <a:off x="5224463" y="3581400"/>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27" name="Line 9"/>
          <p:cNvSpPr>
            <a:spLocks noChangeShapeType="1"/>
          </p:cNvSpPr>
          <p:nvPr/>
        </p:nvSpPr>
        <p:spPr bwMode="auto">
          <a:xfrm>
            <a:off x="4773613" y="2306638"/>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8" name="Line 10"/>
          <p:cNvSpPr>
            <a:spLocks noChangeShapeType="1"/>
          </p:cNvSpPr>
          <p:nvPr/>
        </p:nvSpPr>
        <p:spPr bwMode="auto">
          <a:xfrm>
            <a:off x="4773613" y="3852863"/>
            <a:ext cx="0" cy="704850"/>
          </a:xfrm>
          <a:prstGeom prst="line">
            <a:avLst/>
          </a:prstGeom>
          <a:noFill/>
          <a:ln w="12700">
            <a:solidFill>
              <a:schemeClr val="tx1"/>
            </a:solidFill>
            <a:round/>
            <a:headEnd/>
            <a:tailEnd type="stealth" w="med" len="med"/>
          </a:ln>
        </p:spPr>
        <p:txBody>
          <a:bodyPr/>
          <a:lstStyle/>
          <a:p>
            <a:endParaRPr lang="en-US">
              <a:latin typeface="Calibri" pitchFamily="34" charset="0"/>
            </a:endParaRPr>
          </a:p>
        </p:txBody>
      </p:sp>
      <p:sp>
        <p:nvSpPr>
          <p:cNvPr id="29" name="Text Box 11"/>
          <p:cNvSpPr txBox="1">
            <a:spLocks noChangeArrowheads="1"/>
          </p:cNvSpPr>
          <p:nvPr/>
        </p:nvSpPr>
        <p:spPr bwMode="auto">
          <a:xfrm>
            <a:off x="3365500" y="2955925"/>
            <a:ext cx="2411238" cy="400110"/>
          </a:xfrm>
          <a:prstGeom prst="rect">
            <a:avLst/>
          </a:prstGeom>
          <a:noFill/>
          <a:ln w="9525">
            <a:noFill/>
            <a:miter lim="800000"/>
            <a:headEnd/>
            <a:tailEnd/>
          </a:ln>
        </p:spPr>
        <p:txBody>
          <a:bodyPr wrap="none">
            <a:spAutoFit/>
          </a:bodyPr>
          <a:lstStyle/>
          <a:p>
            <a:pPr eaLnBrk="0" hangingPunct="0"/>
            <a:r>
              <a:rPr lang="en-US" sz="2000" b="1" dirty="0">
                <a:solidFill>
                  <a:srgbClr val="000090"/>
                </a:solidFill>
                <a:latin typeface="Calibri" pitchFamily="34" charset="0"/>
              </a:rPr>
              <a:t>First strand synthesis</a:t>
            </a:r>
          </a:p>
        </p:txBody>
      </p:sp>
      <p:sp>
        <p:nvSpPr>
          <p:cNvPr id="30" name="Text Box 12"/>
          <p:cNvSpPr txBox="1">
            <a:spLocks noChangeArrowheads="1"/>
          </p:cNvSpPr>
          <p:nvPr/>
        </p:nvSpPr>
        <p:spPr bwMode="auto">
          <a:xfrm>
            <a:off x="3365500" y="4603750"/>
            <a:ext cx="2726965" cy="400110"/>
          </a:xfrm>
          <a:prstGeom prst="rect">
            <a:avLst/>
          </a:prstGeom>
          <a:noFill/>
          <a:ln w="9525">
            <a:noFill/>
            <a:miter lim="800000"/>
            <a:headEnd/>
            <a:tailEnd/>
          </a:ln>
        </p:spPr>
        <p:txBody>
          <a:bodyPr wrap="none">
            <a:spAutoFit/>
          </a:bodyPr>
          <a:lstStyle/>
          <a:p>
            <a:pPr eaLnBrk="0" hangingPunct="0"/>
            <a:r>
              <a:rPr lang="en-US" sz="2000" b="1" dirty="0">
                <a:solidFill>
                  <a:srgbClr val="FF00FF"/>
                </a:solidFill>
                <a:latin typeface="Calibri" pitchFamily="34" charset="0"/>
              </a:rPr>
              <a:t>Second strand synthesis</a:t>
            </a:r>
          </a:p>
        </p:txBody>
      </p:sp>
      <p:sp>
        <p:nvSpPr>
          <p:cNvPr id="31" name="Text Box 13"/>
          <p:cNvSpPr txBox="1">
            <a:spLocks noChangeArrowheads="1"/>
          </p:cNvSpPr>
          <p:nvPr/>
        </p:nvSpPr>
        <p:spPr bwMode="auto">
          <a:xfrm>
            <a:off x="4411663" y="1601788"/>
            <a:ext cx="726481" cy="338554"/>
          </a:xfrm>
          <a:prstGeom prst="rect">
            <a:avLst/>
          </a:prstGeom>
          <a:noFill/>
          <a:ln w="9525">
            <a:noFill/>
            <a:miter lim="800000"/>
            <a:headEnd/>
            <a:tailEnd/>
          </a:ln>
        </p:spPr>
        <p:txBody>
          <a:bodyPr wrap="none">
            <a:spAutoFit/>
          </a:bodyPr>
          <a:lstStyle/>
          <a:p>
            <a:pPr eaLnBrk="0" hangingPunct="0"/>
            <a:r>
              <a:rPr lang="en-US" sz="1600" b="1" dirty="0">
                <a:solidFill>
                  <a:srgbClr val="008000"/>
                </a:solidFill>
                <a:latin typeface="Calibri" pitchFamily="34" charset="0"/>
              </a:rPr>
              <a:t>mRNA</a:t>
            </a:r>
          </a:p>
        </p:txBody>
      </p:sp>
      <p:sp>
        <p:nvSpPr>
          <p:cNvPr id="32" name="Text Box 14"/>
          <p:cNvSpPr txBox="1">
            <a:spLocks noChangeArrowheads="1"/>
          </p:cNvSpPr>
          <p:nvPr/>
        </p:nvSpPr>
        <p:spPr bwMode="auto">
          <a:xfrm>
            <a:off x="3122613" y="1849438"/>
            <a:ext cx="40005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5’</a:t>
            </a:r>
            <a:endParaRPr lang="en-US" sz="1600" b="1" baseline="-25000">
              <a:solidFill>
                <a:srgbClr val="008000"/>
              </a:solidFill>
              <a:latin typeface="Calibri" pitchFamily="34" charset="0"/>
            </a:endParaRPr>
          </a:p>
        </p:txBody>
      </p:sp>
      <p:sp>
        <p:nvSpPr>
          <p:cNvPr id="33" name="Text Box 15"/>
          <p:cNvSpPr txBox="1">
            <a:spLocks noChangeArrowheads="1"/>
          </p:cNvSpPr>
          <p:nvPr/>
        </p:nvSpPr>
        <p:spPr bwMode="auto">
          <a:xfrm>
            <a:off x="6142038" y="1849438"/>
            <a:ext cx="368300" cy="336550"/>
          </a:xfrm>
          <a:prstGeom prst="rect">
            <a:avLst/>
          </a:prstGeom>
          <a:noFill/>
          <a:ln w="9525">
            <a:noFill/>
            <a:miter lim="800000"/>
            <a:headEnd/>
            <a:tailEnd/>
          </a:ln>
        </p:spPr>
        <p:txBody>
          <a:bodyPr>
            <a:spAutoFit/>
          </a:bodyPr>
          <a:lstStyle/>
          <a:p>
            <a:pPr defTabSz="4389438"/>
            <a:r>
              <a:rPr lang="en-US" sz="1600" b="1">
                <a:solidFill>
                  <a:srgbClr val="008000"/>
                </a:solidFill>
                <a:latin typeface="Calibri" pitchFamily="34" charset="0"/>
              </a:rPr>
              <a:t>3’</a:t>
            </a:r>
            <a:endParaRPr lang="en-US" sz="1600" b="1" baseline="-25000">
              <a:solidFill>
                <a:srgbClr val="008000"/>
              </a:solidFill>
              <a:latin typeface="Calibri" pitchFamily="34" charset="0"/>
            </a:endParaRPr>
          </a:p>
        </p:txBody>
      </p:sp>
      <p:sp>
        <p:nvSpPr>
          <p:cNvPr id="34" name="Line 16"/>
          <p:cNvSpPr>
            <a:spLocks noChangeShapeType="1"/>
          </p:cNvSpPr>
          <p:nvPr/>
        </p:nvSpPr>
        <p:spPr bwMode="auto">
          <a:xfrm>
            <a:off x="3436938" y="2003425"/>
            <a:ext cx="2741612"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5" name="Rectangle 17"/>
          <p:cNvSpPr>
            <a:spLocks noChangeArrowheads="1"/>
          </p:cNvSpPr>
          <p:nvPr/>
        </p:nvSpPr>
        <p:spPr bwMode="auto">
          <a:xfrm>
            <a:off x="4057650"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dirty="0">
                <a:solidFill>
                  <a:srgbClr val="000000"/>
                </a:solidFill>
                <a:latin typeface="Calibri" pitchFamily="34" charset="0"/>
              </a:rPr>
              <a:t>R</a:t>
            </a:r>
            <a:r>
              <a:rPr lang="en-US" sz="1100" baseline="-25000" dirty="0">
                <a:solidFill>
                  <a:srgbClr val="000000"/>
                </a:solidFill>
                <a:latin typeface="Calibri" pitchFamily="34" charset="0"/>
              </a:rPr>
              <a:t>6</a:t>
            </a:r>
          </a:p>
        </p:txBody>
      </p:sp>
      <p:sp>
        <p:nvSpPr>
          <p:cNvPr id="36" name="Rectangle 18"/>
          <p:cNvSpPr>
            <a:spLocks noChangeArrowheads="1"/>
          </p:cNvSpPr>
          <p:nvPr/>
        </p:nvSpPr>
        <p:spPr bwMode="auto">
          <a:xfrm>
            <a:off x="4938713" y="2111375"/>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7" name="Rectangle 19"/>
          <p:cNvSpPr>
            <a:spLocks noChangeArrowheads="1"/>
          </p:cNvSpPr>
          <p:nvPr/>
        </p:nvSpPr>
        <p:spPr bwMode="auto">
          <a:xfrm>
            <a:off x="5991225" y="2111375"/>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38" name="Line 20"/>
          <p:cNvSpPr>
            <a:spLocks noChangeShapeType="1"/>
          </p:cNvSpPr>
          <p:nvPr/>
        </p:nvSpPr>
        <p:spPr bwMode="auto">
          <a:xfrm>
            <a:off x="3438525" y="3402013"/>
            <a:ext cx="2741613" cy="0"/>
          </a:xfrm>
          <a:prstGeom prst="line">
            <a:avLst/>
          </a:prstGeom>
          <a:noFill/>
          <a:ln w="38100">
            <a:solidFill>
              <a:srgbClr val="008000"/>
            </a:solidFill>
            <a:round/>
            <a:headEnd/>
            <a:tailEnd/>
          </a:ln>
        </p:spPr>
        <p:txBody>
          <a:bodyPr/>
          <a:lstStyle/>
          <a:p>
            <a:endParaRPr lang="en-US">
              <a:latin typeface="Calibri" pitchFamily="34" charset="0"/>
            </a:endParaRPr>
          </a:p>
        </p:txBody>
      </p:sp>
      <p:sp>
        <p:nvSpPr>
          <p:cNvPr id="39" name="Rectangle 21"/>
          <p:cNvSpPr>
            <a:spLocks noChangeArrowheads="1"/>
          </p:cNvSpPr>
          <p:nvPr/>
        </p:nvSpPr>
        <p:spPr bwMode="auto">
          <a:xfrm>
            <a:off x="4057650"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0" name="Rectangle 22"/>
          <p:cNvSpPr>
            <a:spLocks noChangeArrowheads="1"/>
          </p:cNvSpPr>
          <p:nvPr/>
        </p:nvSpPr>
        <p:spPr bwMode="auto">
          <a:xfrm>
            <a:off x="5991225" y="3498850"/>
            <a:ext cx="182563"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1" name="Rectangle 23"/>
          <p:cNvSpPr>
            <a:spLocks noChangeArrowheads="1"/>
          </p:cNvSpPr>
          <p:nvPr/>
        </p:nvSpPr>
        <p:spPr bwMode="auto">
          <a:xfrm>
            <a:off x="4938713" y="3498850"/>
            <a:ext cx="182562" cy="182563"/>
          </a:xfrm>
          <a:prstGeom prst="rect">
            <a:avLst/>
          </a:prstGeom>
          <a:solidFill>
            <a:schemeClr val="bg1"/>
          </a:solidFill>
          <a:ln w="9525">
            <a:solidFill>
              <a:schemeClr val="tx1"/>
            </a:solidFill>
            <a:miter lim="800000"/>
            <a:headEnd/>
            <a:tailEnd/>
          </a:ln>
        </p:spPr>
        <p:txBody>
          <a:bodyPr wrap="none" anchor="ctr"/>
          <a:lstStyle/>
          <a:p>
            <a:pPr algn="ctr" defTabSz="4389438"/>
            <a:r>
              <a:rPr lang="en-US" sz="1100">
                <a:solidFill>
                  <a:srgbClr val="000000"/>
                </a:solidFill>
                <a:latin typeface="Calibri" pitchFamily="34" charset="0"/>
              </a:rPr>
              <a:t>R</a:t>
            </a:r>
            <a:r>
              <a:rPr lang="en-US" sz="1100" baseline="-25000">
                <a:solidFill>
                  <a:srgbClr val="000000"/>
                </a:solidFill>
                <a:latin typeface="Calibri" pitchFamily="34" charset="0"/>
              </a:rPr>
              <a:t>6</a:t>
            </a:r>
          </a:p>
        </p:txBody>
      </p:sp>
      <p:sp>
        <p:nvSpPr>
          <p:cNvPr id="42" name="Line 24"/>
          <p:cNvSpPr>
            <a:spLocks noChangeShapeType="1"/>
          </p:cNvSpPr>
          <p:nvPr/>
        </p:nvSpPr>
        <p:spPr bwMode="auto">
          <a:xfrm>
            <a:off x="3508375" y="5246688"/>
            <a:ext cx="547688"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3" name="Line 25"/>
          <p:cNvSpPr>
            <a:spLocks noChangeShapeType="1"/>
          </p:cNvSpPr>
          <p:nvPr/>
        </p:nvSpPr>
        <p:spPr bwMode="auto">
          <a:xfrm>
            <a:off x="4302125" y="5246688"/>
            <a:ext cx="639763"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4" name="Line 26"/>
          <p:cNvSpPr>
            <a:spLocks noChangeShapeType="1"/>
          </p:cNvSpPr>
          <p:nvPr/>
        </p:nvSpPr>
        <p:spPr bwMode="auto">
          <a:xfrm>
            <a:off x="5224463" y="5246688"/>
            <a:ext cx="776287" cy="0"/>
          </a:xfrm>
          <a:prstGeom prst="line">
            <a:avLst/>
          </a:prstGeom>
          <a:noFill/>
          <a:ln w="38100">
            <a:solidFill>
              <a:srgbClr val="000090"/>
            </a:solidFill>
            <a:round/>
            <a:headEnd/>
            <a:tailEnd/>
          </a:ln>
        </p:spPr>
        <p:txBody>
          <a:bodyPr/>
          <a:lstStyle/>
          <a:p>
            <a:endParaRPr lang="en-US">
              <a:latin typeface="Calibri" pitchFamily="34" charset="0"/>
            </a:endParaRPr>
          </a:p>
        </p:txBody>
      </p:sp>
      <p:sp>
        <p:nvSpPr>
          <p:cNvPr id="45" name="Line 27"/>
          <p:cNvSpPr>
            <a:spLocks noChangeShapeType="1"/>
          </p:cNvSpPr>
          <p:nvPr/>
        </p:nvSpPr>
        <p:spPr bwMode="auto">
          <a:xfrm>
            <a:off x="3508375" y="5140325"/>
            <a:ext cx="547688"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6" name="Line 28"/>
          <p:cNvSpPr>
            <a:spLocks noChangeShapeType="1"/>
          </p:cNvSpPr>
          <p:nvPr/>
        </p:nvSpPr>
        <p:spPr bwMode="auto">
          <a:xfrm>
            <a:off x="4302125" y="5140325"/>
            <a:ext cx="639763"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7" name="Line 29"/>
          <p:cNvSpPr>
            <a:spLocks noChangeShapeType="1"/>
          </p:cNvSpPr>
          <p:nvPr/>
        </p:nvSpPr>
        <p:spPr bwMode="auto">
          <a:xfrm>
            <a:off x="5224463" y="5140325"/>
            <a:ext cx="776287" cy="0"/>
          </a:xfrm>
          <a:prstGeom prst="line">
            <a:avLst/>
          </a:prstGeom>
          <a:noFill/>
          <a:ln w="38100">
            <a:solidFill>
              <a:srgbClr val="FF00FF"/>
            </a:solidFill>
            <a:round/>
            <a:headEnd/>
            <a:tailEnd/>
          </a:ln>
        </p:spPr>
        <p:txBody>
          <a:bodyPr/>
          <a:lstStyle/>
          <a:p>
            <a:endParaRPr lang="en-US">
              <a:latin typeface="Calibri" pitchFamily="34" charset="0"/>
            </a:endParaRPr>
          </a:p>
        </p:txBody>
      </p:sp>
      <p:sp>
        <p:nvSpPr>
          <p:cNvPr id="48" name="Line 30"/>
          <p:cNvSpPr>
            <a:spLocks noChangeShapeType="1"/>
          </p:cNvSpPr>
          <p:nvPr/>
        </p:nvSpPr>
        <p:spPr bwMode="auto">
          <a:xfrm>
            <a:off x="4773613" y="5376863"/>
            <a:ext cx="0" cy="365125"/>
          </a:xfrm>
          <a:prstGeom prst="line">
            <a:avLst/>
          </a:prstGeom>
          <a:noFill/>
          <a:ln w="12700">
            <a:solidFill>
              <a:schemeClr val="tx1"/>
            </a:solidFill>
            <a:prstDash val="dash"/>
            <a:round/>
            <a:headEnd/>
            <a:tailEnd type="stealth" w="med" len="med"/>
          </a:ln>
        </p:spPr>
        <p:txBody>
          <a:bodyPr/>
          <a:lstStyle/>
          <a:p>
            <a:endParaRPr lang="en-US">
              <a:latin typeface="Calibri" pitchFamily="34" charset="0"/>
            </a:endParaRPr>
          </a:p>
        </p:txBody>
      </p:sp>
      <p:sp>
        <p:nvSpPr>
          <p:cNvPr id="49" name="Text Box 31"/>
          <p:cNvSpPr txBox="1">
            <a:spLocks noChangeArrowheads="1"/>
          </p:cNvSpPr>
          <p:nvPr/>
        </p:nvSpPr>
        <p:spPr bwMode="auto">
          <a:xfrm>
            <a:off x="3351213" y="5840413"/>
            <a:ext cx="2496517" cy="400110"/>
          </a:xfrm>
          <a:prstGeom prst="rect">
            <a:avLst/>
          </a:prstGeom>
          <a:noFill/>
          <a:ln w="9525">
            <a:noFill/>
            <a:miter lim="800000"/>
            <a:headEnd/>
            <a:tailEnd/>
          </a:ln>
        </p:spPr>
        <p:txBody>
          <a:bodyPr wrap="none">
            <a:spAutoFit/>
          </a:bodyPr>
          <a:lstStyle/>
          <a:p>
            <a:pPr eaLnBrk="0" hangingPunct="0"/>
            <a:r>
              <a:rPr lang="en-US" sz="2000" b="1" dirty="0">
                <a:solidFill>
                  <a:srgbClr val="000000"/>
                </a:solidFill>
                <a:latin typeface="Calibri" pitchFamily="34" charset="0"/>
              </a:rPr>
              <a:t>Illumina cDNA Library</a:t>
            </a:r>
          </a:p>
        </p:txBody>
      </p:sp>
      <p:sp>
        <p:nvSpPr>
          <p:cNvPr id="50" name="TextBox 49"/>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72778168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Tools for DE analysis with RNA-Seq</a:t>
            </a:r>
            <a:endParaRPr lang="en-US" dirty="0"/>
          </a:p>
        </p:txBody>
      </p:sp>
      <p:sp>
        <p:nvSpPr>
          <p:cNvPr id="4" name="TextBox 3"/>
          <p:cNvSpPr txBox="1"/>
          <p:nvPr/>
        </p:nvSpPr>
        <p:spPr>
          <a:xfrm>
            <a:off x="341385" y="5961227"/>
            <a:ext cx="5392372" cy="369332"/>
          </a:xfrm>
          <a:prstGeom prst="rect">
            <a:avLst/>
          </a:prstGeom>
          <a:noFill/>
        </p:spPr>
        <p:txBody>
          <a:bodyPr wrap="none" rtlCol="0">
            <a:spAutoFit/>
          </a:bodyPr>
          <a:lstStyle/>
          <a:p>
            <a:r>
              <a:rPr lang="en-US" dirty="0" smtClean="0"/>
              <a:t>See: </a:t>
            </a:r>
            <a:r>
              <a:rPr lang="en-US" dirty="0" smtClean="0">
                <a:hlinkClick r:id="rId3"/>
              </a:rPr>
              <a:t>http://</a:t>
            </a:r>
            <a:r>
              <a:rPr lang="en-US" dirty="0" err="1" smtClean="0">
                <a:hlinkClick r:id="rId3"/>
              </a:rPr>
              <a:t>www.biomedcentral.com</a:t>
            </a:r>
            <a:r>
              <a:rPr lang="en-US" dirty="0" smtClean="0">
                <a:hlinkClick r:id="rId3"/>
              </a:rPr>
              <a:t>/1471-2105/14/91</a:t>
            </a:r>
            <a:endParaRPr lang="en-US" dirty="0"/>
          </a:p>
        </p:txBody>
      </p:sp>
      <p:pic>
        <p:nvPicPr>
          <p:cNvPr id="5" name="Picture 4"/>
          <p:cNvPicPr>
            <a:picLocks noChangeAspect="1"/>
          </p:cNvPicPr>
          <p:nvPr/>
        </p:nvPicPr>
        <p:blipFill>
          <a:blip r:embed="rId4"/>
          <a:stretch>
            <a:fillRect/>
          </a:stretch>
        </p:blipFill>
        <p:spPr>
          <a:xfrm>
            <a:off x="861654" y="3591234"/>
            <a:ext cx="3302000" cy="990600"/>
          </a:xfrm>
          <a:prstGeom prst="rect">
            <a:avLst/>
          </a:prstGeom>
        </p:spPr>
      </p:pic>
      <p:pic>
        <p:nvPicPr>
          <p:cNvPr id="6" name="Picture 5"/>
          <p:cNvPicPr>
            <a:picLocks noChangeAspect="1"/>
          </p:cNvPicPr>
          <p:nvPr/>
        </p:nvPicPr>
        <p:blipFill>
          <a:blip r:embed="rId5"/>
          <a:stretch>
            <a:fillRect/>
          </a:stretch>
        </p:blipFill>
        <p:spPr>
          <a:xfrm>
            <a:off x="1098040" y="2374617"/>
            <a:ext cx="1270000" cy="965200"/>
          </a:xfrm>
          <a:prstGeom prst="rect">
            <a:avLst/>
          </a:prstGeom>
        </p:spPr>
      </p:pic>
      <p:sp>
        <p:nvSpPr>
          <p:cNvPr id="7" name="TextBox 6"/>
          <p:cNvSpPr txBox="1"/>
          <p:nvPr/>
        </p:nvSpPr>
        <p:spPr>
          <a:xfrm>
            <a:off x="4872851" y="1816323"/>
            <a:ext cx="1954005" cy="3046988"/>
          </a:xfrm>
          <a:prstGeom prst="rect">
            <a:avLst/>
          </a:prstGeom>
          <a:noFill/>
        </p:spPr>
        <p:txBody>
          <a:bodyPr wrap="none" rtlCol="0">
            <a:spAutoFit/>
          </a:bodyPr>
          <a:lstStyle/>
          <a:p>
            <a:r>
              <a:rPr lang="en-US" sz="2400" b="1" dirty="0" err="1"/>
              <a:t>edgeR</a:t>
            </a:r>
            <a:endParaRPr lang="en-US" sz="2400" b="1" dirty="0"/>
          </a:p>
          <a:p>
            <a:r>
              <a:rPr lang="en-US" sz="2400" dirty="0" err="1" smtClean="0"/>
              <a:t>ShrinkSeq</a:t>
            </a:r>
            <a:r>
              <a:rPr lang="en-US" sz="2400" dirty="0" smtClean="0"/>
              <a:t/>
            </a:r>
            <a:br>
              <a:rPr lang="en-US" sz="2400" dirty="0" smtClean="0"/>
            </a:br>
            <a:r>
              <a:rPr lang="en-US" sz="2400" dirty="0" err="1" smtClean="0"/>
              <a:t>DESeq</a:t>
            </a:r>
            <a:endParaRPr lang="en-US" sz="2400" dirty="0" smtClean="0"/>
          </a:p>
          <a:p>
            <a:r>
              <a:rPr lang="en-US" sz="2400" dirty="0" err="1" smtClean="0"/>
              <a:t>baySeq</a:t>
            </a:r>
            <a:endParaRPr lang="en-US" sz="2400" dirty="0" smtClean="0"/>
          </a:p>
          <a:p>
            <a:r>
              <a:rPr lang="en-US" sz="2400" dirty="0" err="1" smtClean="0"/>
              <a:t>Vsf</a:t>
            </a:r>
            <a:endParaRPr lang="en-US" sz="2400" dirty="0" smtClean="0"/>
          </a:p>
          <a:p>
            <a:r>
              <a:rPr lang="en-US" sz="2400" b="1" dirty="0" err="1" smtClean="0"/>
              <a:t>Limma</a:t>
            </a:r>
            <a:r>
              <a:rPr lang="en-US" sz="2400" b="1" dirty="0" smtClean="0"/>
              <a:t>/</a:t>
            </a:r>
            <a:r>
              <a:rPr lang="en-US" sz="2400" b="1" dirty="0" err="1" smtClean="0"/>
              <a:t>Voom</a:t>
            </a:r>
            <a:endParaRPr lang="en-US" sz="2400" b="1" dirty="0" smtClean="0"/>
          </a:p>
          <a:p>
            <a:r>
              <a:rPr lang="en-US" sz="2400" i="1" dirty="0" err="1" smtClean="0"/>
              <a:t>mmdiff</a:t>
            </a:r>
            <a:endParaRPr lang="en-US" sz="2400" i="1" dirty="0" smtClean="0"/>
          </a:p>
          <a:p>
            <a:r>
              <a:rPr lang="en-US" sz="2400" i="1" dirty="0" err="1"/>
              <a:t>c</a:t>
            </a:r>
            <a:r>
              <a:rPr lang="en-US" sz="2400" i="1" dirty="0" err="1" smtClean="0"/>
              <a:t>uffdiff</a:t>
            </a:r>
            <a:endParaRPr lang="en-US" sz="2400" i="1" dirty="0" smtClean="0"/>
          </a:p>
        </p:txBody>
      </p:sp>
      <p:sp>
        <p:nvSpPr>
          <p:cNvPr id="3" name="TextBox 2"/>
          <p:cNvSpPr txBox="1"/>
          <p:nvPr/>
        </p:nvSpPr>
        <p:spPr>
          <a:xfrm>
            <a:off x="6962694" y="1790933"/>
            <a:ext cx="1202523" cy="2677656"/>
          </a:xfrm>
          <a:prstGeom prst="rect">
            <a:avLst/>
          </a:prstGeom>
          <a:noFill/>
        </p:spPr>
        <p:txBody>
          <a:bodyPr wrap="none" rtlCol="0">
            <a:spAutoFit/>
          </a:bodyPr>
          <a:lstStyle/>
          <a:p>
            <a:r>
              <a:rPr lang="en-US" sz="2400" b="1" dirty="0" smtClean="0"/>
              <a:t>ROTS</a:t>
            </a:r>
          </a:p>
          <a:p>
            <a:r>
              <a:rPr lang="en-US" sz="2400" dirty="0"/>
              <a:t>TSPM</a:t>
            </a:r>
          </a:p>
          <a:p>
            <a:r>
              <a:rPr lang="en-US" sz="2400" b="1" dirty="0"/>
              <a:t>DESeq2</a:t>
            </a:r>
          </a:p>
          <a:p>
            <a:r>
              <a:rPr lang="en-US" sz="2400" dirty="0" err="1"/>
              <a:t>EBSeq</a:t>
            </a:r>
            <a:endParaRPr lang="en-US" sz="2400" dirty="0"/>
          </a:p>
          <a:p>
            <a:r>
              <a:rPr lang="en-US" sz="2400" dirty="0" err="1" smtClean="0"/>
              <a:t>NBPSeq</a:t>
            </a:r>
            <a:endParaRPr lang="en-US" sz="2400" dirty="0" smtClean="0"/>
          </a:p>
          <a:p>
            <a:r>
              <a:rPr lang="en-US" sz="2400" dirty="0" err="1" smtClean="0"/>
              <a:t>SAMseq</a:t>
            </a:r>
            <a:endParaRPr lang="en-US" sz="2400" dirty="0" smtClean="0"/>
          </a:p>
          <a:p>
            <a:r>
              <a:rPr lang="en-US" sz="2400" dirty="0" err="1" smtClean="0"/>
              <a:t>NoiSeq</a:t>
            </a:r>
            <a:endParaRPr lang="en-US" sz="2400" dirty="0"/>
          </a:p>
        </p:txBody>
      </p:sp>
      <p:sp>
        <p:nvSpPr>
          <p:cNvPr id="9" name="TextBox 8"/>
          <p:cNvSpPr txBox="1"/>
          <p:nvPr/>
        </p:nvSpPr>
        <p:spPr>
          <a:xfrm>
            <a:off x="4955848" y="5122911"/>
            <a:ext cx="3205550" cy="646331"/>
          </a:xfrm>
          <a:prstGeom prst="rect">
            <a:avLst/>
          </a:prstGeom>
          <a:noFill/>
        </p:spPr>
        <p:txBody>
          <a:bodyPr wrap="none" rtlCol="0">
            <a:spAutoFit/>
          </a:bodyPr>
          <a:lstStyle/>
          <a:p>
            <a:pPr algn="ctr"/>
            <a:r>
              <a:rPr lang="en-US" i="1" dirty="0" smtClean="0"/>
              <a:t>(italicized not in R/</a:t>
            </a:r>
            <a:r>
              <a:rPr lang="en-US" i="1" dirty="0" err="1" smtClean="0"/>
              <a:t>Bioconductor</a:t>
            </a:r>
            <a:r>
              <a:rPr lang="en-US" i="1" dirty="0" smtClean="0"/>
              <a:t> </a:t>
            </a:r>
          </a:p>
          <a:p>
            <a:pPr algn="ctr"/>
            <a:r>
              <a:rPr lang="en-US" i="1" dirty="0" smtClean="0"/>
              <a:t>but stand-alone)</a:t>
            </a:r>
            <a:endParaRPr lang="en-US" i="1" dirty="0"/>
          </a:p>
        </p:txBody>
      </p:sp>
      <p:sp>
        <p:nvSpPr>
          <p:cNvPr id="8" name="TextBox 7"/>
          <p:cNvSpPr txBox="1"/>
          <p:nvPr/>
        </p:nvSpPr>
        <p:spPr>
          <a:xfrm>
            <a:off x="332442" y="6443314"/>
            <a:ext cx="2713791" cy="369332"/>
          </a:xfrm>
          <a:prstGeom prst="rect">
            <a:avLst/>
          </a:prstGeom>
          <a:noFill/>
        </p:spPr>
        <p:txBody>
          <a:bodyPr wrap="none" rtlCol="0">
            <a:spAutoFit/>
          </a:bodyPr>
          <a:lstStyle/>
          <a:p>
            <a:r>
              <a:rPr lang="en-US" dirty="0" err="1" smtClean="0"/>
              <a:t>Soneson</a:t>
            </a:r>
            <a:r>
              <a:rPr lang="en-US" dirty="0" smtClean="0"/>
              <a:t> &amp; </a:t>
            </a:r>
            <a:r>
              <a:rPr lang="en-US" dirty="0" err="1" smtClean="0"/>
              <a:t>Delorenzi</a:t>
            </a:r>
            <a:r>
              <a:rPr lang="en-US" dirty="0" smtClean="0"/>
              <a:t>, 2013</a:t>
            </a:r>
            <a:endParaRPr lang="en-US" dirty="0"/>
          </a:p>
        </p:txBody>
      </p:sp>
      <p:sp>
        <p:nvSpPr>
          <p:cNvPr id="10" name="TextBox 9"/>
          <p:cNvSpPr txBox="1"/>
          <p:nvPr/>
        </p:nvSpPr>
        <p:spPr>
          <a:xfrm>
            <a:off x="280905" y="6209615"/>
            <a:ext cx="7481360" cy="369332"/>
          </a:xfrm>
          <a:prstGeom prst="rect">
            <a:avLst/>
          </a:prstGeom>
          <a:noFill/>
        </p:spPr>
        <p:txBody>
          <a:bodyPr wrap="none" rtlCol="0">
            <a:spAutoFit/>
          </a:bodyPr>
          <a:lstStyle/>
          <a:p>
            <a:r>
              <a:rPr lang="en-US" dirty="0"/>
              <a:t> A comparison of methods for differential expression analysis of RNA-</a:t>
            </a:r>
            <a:r>
              <a:rPr lang="en-US" dirty="0" err="1"/>
              <a:t>seq</a:t>
            </a:r>
            <a:r>
              <a:rPr lang="en-US" dirty="0"/>
              <a:t> data</a:t>
            </a:r>
          </a:p>
        </p:txBody>
      </p:sp>
    </p:spTree>
    <p:extLst>
      <p:ext uri="{BB962C8B-B14F-4D97-AF65-F5344CB8AC3E}">
        <p14:creationId xmlns:p14="http://schemas.microsoft.com/office/powerpoint/2010/main" val="384494893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621" y="274638"/>
            <a:ext cx="8229600" cy="1143000"/>
          </a:xfrm>
        </p:spPr>
        <p:txBody>
          <a:bodyPr/>
          <a:lstStyle/>
          <a:p>
            <a:r>
              <a:rPr lang="en-US" dirty="0" smtClean="0"/>
              <a:t>Typical output from DE analysis</a:t>
            </a:r>
            <a:endParaRPr lang="en-US" dirty="0"/>
          </a:p>
        </p:txBody>
      </p:sp>
      <p:sp>
        <p:nvSpPr>
          <p:cNvPr id="4" name="TextBox 3"/>
          <p:cNvSpPr txBox="1"/>
          <p:nvPr/>
        </p:nvSpPr>
        <p:spPr>
          <a:xfrm>
            <a:off x="183318" y="1600452"/>
            <a:ext cx="8649899" cy="3631763"/>
          </a:xfrm>
          <a:prstGeom prst="rect">
            <a:avLst/>
          </a:prstGeom>
          <a:noFill/>
        </p:spPr>
        <p:txBody>
          <a:bodyPr wrap="none" rtlCol="0">
            <a:spAutoFit/>
          </a:bodyPr>
          <a:lstStyle/>
          <a:p>
            <a:r>
              <a:rPr lang="fi-FI" sz="1000" b="1" dirty="0" smtClean="0">
                <a:latin typeface="Courier New"/>
                <a:cs typeface="Courier New"/>
              </a:rPr>
              <a:t>                          </a:t>
            </a:r>
            <a:r>
              <a:rPr lang="fi-FI" sz="1000" b="1" dirty="0" err="1" smtClean="0">
                <a:latin typeface="Courier New"/>
                <a:cs typeface="Courier New"/>
              </a:rPr>
              <a:t>logFC</a:t>
            </a:r>
            <a:r>
              <a:rPr lang="fi-FI" sz="1000" b="1" dirty="0" smtClean="0">
                <a:latin typeface="Courier New"/>
                <a:cs typeface="Courier New"/>
              </a:rPr>
              <a:t>                    </a:t>
            </a:r>
            <a:r>
              <a:rPr lang="fi-FI" sz="1000" b="1" dirty="0" err="1">
                <a:latin typeface="Courier New"/>
                <a:cs typeface="Courier New"/>
              </a:rPr>
              <a:t>logCPM</a:t>
            </a:r>
            <a:r>
              <a:rPr lang="fi-FI" sz="1000" b="1" dirty="0">
                <a:latin typeface="Courier New"/>
                <a:cs typeface="Courier New"/>
              </a:rPr>
              <a:t>                </a:t>
            </a:r>
            <a:r>
              <a:rPr lang="fi-FI" sz="1000" b="1" dirty="0" err="1">
                <a:latin typeface="Courier New"/>
                <a:cs typeface="Courier New"/>
              </a:rPr>
              <a:t>PValue</a:t>
            </a:r>
            <a:r>
              <a:rPr lang="fi-FI" sz="1000" b="1" dirty="0">
                <a:latin typeface="Courier New"/>
                <a:cs typeface="Courier New"/>
              </a:rPr>
              <a:t>             FDR</a:t>
            </a:r>
          </a:p>
          <a:p>
            <a:r>
              <a:rPr lang="fi-FI" sz="1000" dirty="0">
                <a:latin typeface="Courier New"/>
                <a:cs typeface="Courier New"/>
              </a:rPr>
              <a:t>TRINITY_DN876_c0_g1_i1   -7.15049572793027     10.6197708379285   0                      0</a:t>
            </a:r>
          </a:p>
          <a:p>
            <a:r>
              <a:rPr lang="fi-FI" sz="1000" dirty="0">
                <a:latin typeface="Courier New"/>
                <a:cs typeface="Courier New"/>
              </a:rPr>
              <a:t>TRINITY_DN6470_c0_g1_i1  -7.26777912190146     7.03987604865422   1.687485656951e-287    6.46813252309319e-284</a:t>
            </a:r>
          </a:p>
          <a:p>
            <a:r>
              <a:rPr lang="fi-FI" sz="1000" dirty="0">
                <a:latin typeface="Courier New"/>
                <a:cs typeface="Courier New"/>
              </a:rPr>
              <a:t>TRINITY_DN5186_c0_g1_i1  -7.85623682454322     9.18570464327063   1.17049180235068e-278  2.99099671894011e-275</a:t>
            </a:r>
          </a:p>
          <a:p>
            <a:r>
              <a:rPr lang="fi-FI" sz="1000" dirty="0">
                <a:latin typeface="Courier New"/>
                <a:cs typeface="Courier New"/>
              </a:rPr>
              <a:t>TRINITY_DN768_c0_g1_i1   7.72884741150304      9.7514619195169    4.32504881419265e-272  8.28895605240022e-269</a:t>
            </a:r>
          </a:p>
          <a:p>
            <a:r>
              <a:rPr lang="fi-FI" sz="1000" dirty="0">
                <a:latin typeface="Courier New"/>
                <a:cs typeface="Courier New"/>
              </a:rPr>
              <a:t>TRINITY_DN70_c0_g1_i1    -12.7646078189688     7.86482982471445   3.92853491279431e-253  6.02322972829624e-250</a:t>
            </a:r>
          </a:p>
          <a:p>
            <a:r>
              <a:rPr lang="fi-FI" sz="1000" dirty="0">
                <a:latin typeface="Courier New"/>
                <a:cs typeface="Courier New"/>
              </a:rPr>
              <a:t>TRINITY_DN1587_c0_g1_i1  -5.89392061881667     9.07366563894607   6.32919557933429e-243  8.08660221852944e-240</a:t>
            </a:r>
          </a:p>
          <a:p>
            <a:r>
              <a:rPr lang="fi-FI" sz="1000" dirty="0">
                <a:latin typeface="Courier New"/>
                <a:cs typeface="Courier New"/>
              </a:rPr>
              <a:t>TRINITY_DN3236_c0_g1_i1  -7.27029815068473     8.02209568234202   3.64955175271959e-235  3.99678053376405e-232</a:t>
            </a:r>
          </a:p>
          <a:p>
            <a:r>
              <a:rPr lang="fi-FI" sz="1000" dirty="0">
                <a:latin typeface="Courier New"/>
                <a:cs typeface="Courier New"/>
              </a:rPr>
              <a:t>TRINITY_DN4631_c0_g1_i1  -7.45310693639574     6.91664918183241   4.30540921272851e-229  4.1256583780971e-226</a:t>
            </a:r>
          </a:p>
          <a:p>
            <a:r>
              <a:rPr lang="fi-FI" sz="1000" dirty="0">
                <a:latin typeface="Courier New"/>
                <a:cs typeface="Courier New"/>
              </a:rPr>
              <a:t>TRINITY_DN5082_c0_g5_i1  -5.33154406167545     10.6977538760467   2.74243356676259e-225  2.33594396920022e-222</a:t>
            </a:r>
          </a:p>
          <a:p>
            <a:r>
              <a:rPr lang="fi-FI" sz="1000" dirty="0">
                <a:latin typeface="Courier New"/>
                <a:cs typeface="Courier New"/>
              </a:rPr>
              <a:t>TRINITY_DN1789_c0_g3_i1  10.2032564835076      7.32607652700285   1.44273728647186e-213  1.10600240380933e-210</a:t>
            </a:r>
          </a:p>
          <a:p>
            <a:r>
              <a:rPr lang="fi-FI" sz="1000" dirty="0">
                <a:latin typeface="Courier New"/>
                <a:cs typeface="Courier New"/>
              </a:rPr>
              <a:t>TRINITY_DN4204_c0_g1_i1  4.81030233739325      9.88844409410644   9.27180216086162e-205  6.46160321501501e-202</a:t>
            </a:r>
          </a:p>
          <a:p>
            <a:r>
              <a:rPr lang="fi-FI" sz="1000" dirty="0">
                <a:latin typeface="Courier New"/>
                <a:cs typeface="Courier New"/>
              </a:rPr>
              <a:t>TRINITY_DN799_c0_g1_i1   -4.22044475626154     6.9937398638711    1.24746518421083e-197  7.96922341846683e-195</a:t>
            </a:r>
          </a:p>
          <a:p>
            <a:r>
              <a:rPr lang="fi-FI" sz="1000" dirty="0">
                <a:latin typeface="Courier New"/>
                <a:cs typeface="Courier New"/>
              </a:rPr>
              <a:t>TRINITY_DN196_c0_g2_i1   4.60597918494257      9.86878463857276   1.9819997623131e-192   1.16877001368402e-189</a:t>
            </a:r>
          </a:p>
          <a:p>
            <a:r>
              <a:rPr lang="fi-FI" sz="1000" dirty="0">
                <a:latin typeface="Courier New"/>
                <a:cs typeface="Courier New"/>
              </a:rPr>
              <a:t>TRINITY_DN5041_c0_g1_i1  -4.27126549355785     9.70894399883      1.8930437900069e-185   1.03657669244235e-182</a:t>
            </a:r>
          </a:p>
          <a:p>
            <a:r>
              <a:rPr lang="fi-FI" sz="1000" dirty="0">
                <a:latin typeface="Courier New"/>
                <a:cs typeface="Courier New"/>
              </a:rPr>
              <a:t>TRINITY_DN1619_c0_g1_i1  -4.47156415953777     9.22535948721718   1.76766063029526e-181  9.03392426122899e-179</a:t>
            </a:r>
          </a:p>
          <a:p>
            <a:r>
              <a:rPr lang="fi-FI" sz="1000" dirty="0">
                <a:latin typeface="Courier New"/>
                <a:cs typeface="Courier New"/>
              </a:rPr>
              <a:t>TRINITY_DN899_c0_g1_i1   -4.90914328409143     7.93768691394594   1.11054513767547e-180  5.32089939088761e-178</a:t>
            </a:r>
          </a:p>
          <a:p>
            <a:r>
              <a:rPr lang="fi-FI" sz="1000" dirty="0">
                <a:latin typeface="Courier New"/>
                <a:cs typeface="Courier New"/>
              </a:rPr>
              <a:t>TRINITY_DN324_c0_g2_i1   4.87160837667488      6.84850312231775   2.20092562166991e-179  9.92487989160089e-177</a:t>
            </a:r>
          </a:p>
          <a:p>
            <a:r>
              <a:rPr lang="fi-FI" sz="1000" dirty="0">
                <a:latin typeface="Courier New"/>
                <a:cs typeface="Courier New"/>
              </a:rPr>
              <a:t>TRINITY_DN3241_c0_g1_i1  -4.77760618069256     7.94111259715689   1.60585457735621e-173  6.83915621667372e-171</a:t>
            </a:r>
          </a:p>
          <a:p>
            <a:r>
              <a:rPr lang="fi-FI" sz="1000" dirty="0">
                <a:latin typeface="Courier New"/>
                <a:cs typeface="Courier New"/>
              </a:rPr>
              <a:t>TRINITY_DN4379_c0_g1_i1  3.85133572453294      7.23712813663389   3.48140532848425e-164  1.4046554341137e-161</a:t>
            </a:r>
          </a:p>
          <a:p>
            <a:r>
              <a:rPr lang="fi-FI" sz="1000" dirty="0">
                <a:latin typeface="Courier New"/>
                <a:cs typeface="Courier New"/>
              </a:rPr>
              <a:t>TRINITY_DN1919_c0_g1_i1  4.05998814332136      6.95937301668582   1.8588621194715e-161   7.12501850393425e-159</a:t>
            </a:r>
          </a:p>
          <a:p>
            <a:r>
              <a:rPr lang="fi-FI" sz="1000" dirty="0">
                <a:latin typeface="Courier New"/>
                <a:cs typeface="Courier New"/>
              </a:rPr>
              <a:t>TRINITY_DN2504_c0_g1_i1  -6.92417817059644     6.20370039359785   2.42022459856956e-160  8.83497227268296e-</a:t>
            </a:r>
            <a:r>
              <a:rPr lang="fi-FI" sz="1000" dirty="0" smtClean="0">
                <a:latin typeface="Courier New"/>
                <a:cs typeface="Courier New"/>
              </a:rPr>
              <a:t>158</a:t>
            </a:r>
          </a:p>
          <a:p>
            <a:r>
              <a:rPr lang="fi-FI" sz="1000" dirty="0" smtClean="0">
                <a:latin typeface="Courier New"/>
                <a:cs typeface="Courier New"/>
              </a:rPr>
              <a:t>…</a:t>
            </a:r>
            <a:endParaRPr lang="en-US" sz="1000" dirty="0">
              <a:latin typeface="Courier New"/>
              <a:cs typeface="Courier New"/>
            </a:endParaRPr>
          </a:p>
        </p:txBody>
      </p:sp>
      <p:sp>
        <p:nvSpPr>
          <p:cNvPr id="5" name="TextBox 4"/>
          <p:cNvSpPr txBox="1"/>
          <p:nvPr/>
        </p:nvSpPr>
        <p:spPr>
          <a:xfrm>
            <a:off x="1149683" y="5659826"/>
            <a:ext cx="2315696" cy="369332"/>
          </a:xfrm>
          <a:prstGeom prst="rect">
            <a:avLst/>
          </a:prstGeom>
          <a:noFill/>
        </p:spPr>
        <p:txBody>
          <a:bodyPr wrap="none" rtlCol="0">
            <a:spAutoFit/>
          </a:bodyPr>
          <a:lstStyle/>
          <a:p>
            <a:r>
              <a:rPr lang="en-US" dirty="0" smtClean="0"/>
              <a:t>Up vs. Down regulated</a:t>
            </a:r>
            <a:endParaRPr lang="en-US" dirty="0"/>
          </a:p>
        </p:txBody>
      </p:sp>
      <p:sp>
        <p:nvSpPr>
          <p:cNvPr id="6" name="TextBox 5"/>
          <p:cNvSpPr txBox="1"/>
          <p:nvPr/>
        </p:nvSpPr>
        <p:spPr>
          <a:xfrm>
            <a:off x="4010527" y="5654842"/>
            <a:ext cx="2141669" cy="369332"/>
          </a:xfrm>
          <a:prstGeom prst="rect">
            <a:avLst/>
          </a:prstGeom>
          <a:noFill/>
        </p:spPr>
        <p:txBody>
          <a:bodyPr wrap="none" rtlCol="0">
            <a:spAutoFit/>
          </a:bodyPr>
          <a:lstStyle/>
          <a:p>
            <a:r>
              <a:rPr lang="en-US" dirty="0" smtClean="0"/>
              <a:t>Avg. expression level</a:t>
            </a:r>
            <a:endParaRPr lang="en-US" dirty="0"/>
          </a:p>
        </p:txBody>
      </p:sp>
      <p:sp>
        <p:nvSpPr>
          <p:cNvPr id="7" name="TextBox 6"/>
          <p:cNvSpPr txBox="1"/>
          <p:nvPr/>
        </p:nvSpPr>
        <p:spPr>
          <a:xfrm>
            <a:off x="7302521" y="5650882"/>
            <a:ext cx="1290700" cy="369332"/>
          </a:xfrm>
          <a:prstGeom prst="rect">
            <a:avLst/>
          </a:prstGeom>
          <a:noFill/>
        </p:spPr>
        <p:txBody>
          <a:bodyPr wrap="none" rtlCol="0">
            <a:spAutoFit/>
          </a:bodyPr>
          <a:lstStyle/>
          <a:p>
            <a:r>
              <a:rPr lang="en-US" dirty="0" smtClean="0"/>
              <a:t>Significance</a:t>
            </a:r>
            <a:endParaRPr lang="en-US" dirty="0"/>
          </a:p>
        </p:txBody>
      </p:sp>
      <p:cxnSp>
        <p:nvCxnSpPr>
          <p:cNvPr id="9" name="Straight Connector 8"/>
          <p:cNvCxnSpPr>
            <a:stCxn id="5" idx="0"/>
          </p:cNvCxnSpPr>
          <p:nvPr/>
        </p:nvCxnSpPr>
        <p:spPr>
          <a:xfrm flipV="1">
            <a:off x="2307531" y="5232215"/>
            <a:ext cx="432995" cy="427611"/>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6" idx="0"/>
          </p:cNvCxnSpPr>
          <p:nvPr/>
        </p:nvCxnSpPr>
        <p:spPr>
          <a:xfrm flipH="1" flipV="1">
            <a:off x="4550610" y="5170810"/>
            <a:ext cx="530752"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947871" y="5170810"/>
            <a:ext cx="0" cy="484032"/>
          </a:xfrm>
          <a:prstGeom prst="line">
            <a:avLst/>
          </a:prstGeom>
          <a:ln>
            <a:solidFill>
              <a:srgbClr val="000000"/>
            </a:solidFill>
            <a:headEnd type="none"/>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5942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6462"/>
            <a:ext cx="8229600" cy="1143000"/>
          </a:xfrm>
        </p:spPr>
        <p:txBody>
          <a:bodyPr>
            <a:normAutofit fontScale="90000"/>
          </a:bodyPr>
          <a:lstStyle/>
          <a:p>
            <a:r>
              <a:rPr lang="en-US" dirty="0" smtClean="0"/>
              <a:t>Visualization of DE results</a:t>
            </a:r>
            <a:br>
              <a:rPr lang="en-US" dirty="0" smtClean="0"/>
            </a:br>
            <a:r>
              <a:rPr lang="en-US" dirty="0" smtClean="0"/>
              <a:t>and Expression Profiling</a:t>
            </a:r>
            <a:endParaRPr lang="en-US" dirty="0"/>
          </a:p>
        </p:txBody>
      </p:sp>
    </p:spTree>
    <p:extLst>
      <p:ext uri="{BB962C8B-B14F-4D97-AF65-F5344CB8AC3E}">
        <p14:creationId xmlns:p14="http://schemas.microsoft.com/office/powerpoint/2010/main" val="124968577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55.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99" y="1485305"/>
            <a:ext cx="3394327" cy="3112979"/>
          </a:xfrm>
          <a:prstGeom prst="rect">
            <a:avLst/>
          </a:prstGeom>
        </p:spPr>
      </p:pic>
      <p:pic>
        <p:nvPicPr>
          <p:cNvPr id="5" name="Picture 4" descr="Screen Shot 2012-10-22 at 1.58.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25" y="1673976"/>
            <a:ext cx="3409615" cy="2940908"/>
          </a:xfrm>
          <a:prstGeom prst="rect">
            <a:avLst/>
          </a:prstGeom>
        </p:spPr>
      </p:pic>
      <p:sp>
        <p:nvSpPr>
          <p:cNvPr id="7" name="TextBox 6"/>
          <p:cNvSpPr txBox="1"/>
          <p:nvPr/>
        </p:nvSpPr>
        <p:spPr>
          <a:xfrm>
            <a:off x="1205104" y="948913"/>
            <a:ext cx="2917122" cy="646331"/>
          </a:xfrm>
          <a:prstGeom prst="rect">
            <a:avLst/>
          </a:prstGeom>
          <a:noFill/>
        </p:spPr>
        <p:txBody>
          <a:bodyPr wrap="none" rtlCol="0">
            <a:spAutoFit/>
          </a:bodyPr>
          <a:lstStyle/>
          <a:p>
            <a:pPr algn="ctr"/>
            <a:r>
              <a:rPr lang="en-US" dirty="0" smtClean="0"/>
              <a:t>Volcano plot</a:t>
            </a:r>
          </a:p>
          <a:p>
            <a:pPr algn="ctr"/>
            <a:r>
              <a:rPr lang="en-US" dirty="0" smtClean="0"/>
              <a:t>( fold change vs. significance)</a:t>
            </a:r>
            <a:endParaRPr lang="en-US" dirty="0"/>
          </a:p>
        </p:txBody>
      </p:sp>
      <p:sp>
        <p:nvSpPr>
          <p:cNvPr id="8" name="TextBox 7"/>
          <p:cNvSpPr txBox="1"/>
          <p:nvPr/>
        </p:nvSpPr>
        <p:spPr>
          <a:xfrm>
            <a:off x="4917004" y="967454"/>
            <a:ext cx="2814668" cy="646331"/>
          </a:xfrm>
          <a:prstGeom prst="rect">
            <a:avLst/>
          </a:prstGeom>
          <a:noFill/>
        </p:spPr>
        <p:txBody>
          <a:bodyPr wrap="none" rtlCol="0">
            <a:spAutoFit/>
          </a:bodyPr>
          <a:lstStyle/>
          <a:p>
            <a:pPr algn="ctr"/>
            <a:r>
              <a:rPr lang="en-US" dirty="0" smtClean="0"/>
              <a:t>MA plot</a:t>
            </a:r>
          </a:p>
          <a:p>
            <a:pPr algn="ctr"/>
            <a:r>
              <a:rPr lang="en-US" dirty="0" smtClean="0"/>
              <a:t>(abundance vs. fold change)</a:t>
            </a:r>
            <a:endParaRPr lang="en-US" dirty="0"/>
          </a:p>
        </p:txBody>
      </p:sp>
      <p:sp>
        <p:nvSpPr>
          <p:cNvPr id="9" name="TextBox 8"/>
          <p:cNvSpPr txBox="1"/>
          <p:nvPr/>
        </p:nvSpPr>
        <p:spPr>
          <a:xfrm>
            <a:off x="1270032" y="5024719"/>
            <a:ext cx="6182026" cy="646331"/>
          </a:xfrm>
          <a:prstGeom prst="rect">
            <a:avLst/>
          </a:prstGeom>
          <a:noFill/>
        </p:spPr>
        <p:txBody>
          <a:bodyPr wrap="none" rtlCol="0">
            <a:spAutoFit/>
          </a:bodyPr>
          <a:lstStyle/>
          <a:p>
            <a:pPr algn="ctr"/>
            <a:r>
              <a:rPr lang="en-US" dirty="0" smtClean="0"/>
              <a:t>Significantly differently expressed transcripts have FDR &lt;= 0.001</a:t>
            </a:r>
          </a:p>
          <a:p>
            <a:pPr algn="ctr"/>
            <a:r>
              <a:rPr lang="en-US" dirty="0" smtClean="0"/>
              <a:t>(shown in red)</a:t>
            </a:r>
            <a:endParaRPr lang="en-US" dirty="0"/>
          </a:p>
        </p:txBody>
      </p:sp>
      <p:sp>
        <p:nvSpPr>
          <p:cNvPr id="11" name="TextBox 10"/>
          <p:cNvSpPr txBox="1"/>
          <p:nvPr/>
        </p:nvSpPr>
        <p:spPr>
          <a:xfrm>
            <a:off x="1408244" y="333742"/>
            <a:ext cx="6743177" cy="523220"/>
          </a:xfrm>
          <a:prstGeom prst="rect">
            <a:avLst/>
          </a:prstGeom>
          <a:noFill/>
        </p:spPr>
        <p:txBody>
          <a:bodyPr wrap="none" rtlCol="0">
            <a:spAutoFit/>
          </a:bodyPr>
          <a:lstStyle/>
          <a:p>
            <a:r>
              <a:rPr lang="en-US" sz="2800" dirty="0" smtClean="0"/>
              <a:t>Plotting Pairwise Differential Expression Data</a:t>
            </a:r>
            <a:endParaRPr lang="en-US" sz="2800" dirty="0"/>
          </a:p>
        </p:txBody>
      </p:sp>
      <p:sp>
        <p:nvSpPr>
          <p:cNvPr id="2" name="TextBox 1"/>
          <p:cNvSpPr txBox="1"/>
          <p:nvPr/>
        </p:nvSpPr>
        <p:spPr>
          <a:xfrm>
            <a:off x="4917004" y="4169188"/>
            <a:ext cx="3712587"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Average Expression level </a:t>
            </a:r>
            <a:r>
              <a:rPr lang="en-US" sz="1400" dirty="0" smtClean="0"/>
              <a:t>(A </a:t>
            </a:r>
            <a:r>
              <a:rPr lang="en-US" sz="1400" dirty="0" smtClean="0"/>
              <a:t>of MA)</a:t>
            </a:r>
            <a:endParaRPr lang="en-US" sz="1400" dirty="0"/>
          </a:p>
        </p:txBody>
      </p:sp>
      <p:sp>
        <p:nvSpPr>
          <p:cNvPr id="10" name="TextBox 9"/>
          <p:cNvSpPr txBox="1"/>
          <p:nvPr/>
        </p:nvSpPr>
        <p:spPr>
          <a:xfrm>
            <a:off x="1772635" y="4192986"/>
            <a:ext cx="1914106"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a:t>
            </a:r>
            <a:endParaRPr lang="en-US" dirty="0"/>
          </a:p>
        </p:txBody>
      </p:sp>
      <p:sp>
        <p:nvSpPr>
          <p:cNvPr id="13" name="TextBox 12"/>
          <p:cNvSpPr txBox="1"/>
          <p:nvPr/>
        </p:nvSpPr>
        <p:spPr>
          <a:xfrm rot="16200000">
            <a:off x="3215397" y="2701857"/>
            <a:ext cx="2677699" cy="369332"/>
          </a:xfrm>
          <a:prstGeom prst="rect">
            <a:avLst/>
          </a:prstGeom>
          <a:solidFill>
            <a:schemeClr val="bg1"/>
          </a:solidFill>
        </p:spPr>
        <p:txBody>
          <a:bodyPr wrap="none" rtlCol="0">
            <a:spAutoFit/>
          </a:bodyPr>
          <a:lstStyle/>
          <a:p>
            <a:r>
              <a:rPr lang="en-US" dirty="0" smtClean="0"/>
              <a:t>Log</a:t>
            </a:r>
            <a:r>
              <a:rPr lang="en-US" baseline="-25000" dirty="0" smtClean="0"/>
              <a:t>2</a:t>
            </a:r>
            <a:r>
              <a:rPr lang="en-US" dirty="0" smtClean="0"/>
              <a:t> (fold change) </a:t>
            </a:r>
            <a:r>
              <a:rPr lang="en-US" sz="1400" dirty="0" smtClean="0"/>
              <a:t>(M </a:t>
            </a:r>
            <a:r>
              <a:rPr lang="en-US" sz="1400" dirty="0" smtClean="0"/>
              <a:t>of MA)</a:t>
            </a:r>
            <a:endParaRPr lang="en-US" sz="1400" dirty="0"/>
          </a:p>
        </p:txBody>
      </p:sp>
      <p:sp>
        <p:nvSpPr>
          <p:cNvPr id="3" name="TextBox 2"/>
          <p:cNvSpPr txBox="1"/>
          <p:nvPr/>
        </p:nvSpPr>
        <p:spPr>
          <a:xfrm rot="16200000">
            <a:off x="170829" y="2683961"/>
            <a:ext cx="1233669" cy="369332"/>
          </a:xfrm>
          <a:prstGeom prst="rect">
            <a:avLst/>
          </a:prstGeom>
          <a:solidFill>
            <a:srgbClr val="FFFFFF"/>
          </a:solidFill>
        </p:spPr>
        <p:txBody>
          <a:bodyPr wrap="none" rtlCol="0">
            <a:spAutoFit/>
          </a:bodyPr>
          <a:lstStyle/>
          <a:p>
            <a:r>
              <a:rPr lang="en-US" dirty="0" smtClean="0"/>
              <a:t>Log</a:t>
            </a:r>
            <a:r>
              <a:rPr lang="en-US" baseline="-25000" dirty="0" smtClean="0"/>
              <a:t>10</a:t>
            </a:r>
            <a:r>
              <a:rPr lang="en-US" dirty="0" smtClean="0"/>
              <a:t> </a:t>
            </a:r>
            <a:r>
              <a:rPr lang="en-US" dirty="0" smtClean="0"/>
              <a:t>(FDR)</a:t>
            </a:r>
            <a:endParaRPr lang="en-US" dirty="0"/>
          </a:p>
        </p:txBody>
      </p:sp>
    </p:spTree>
    <p:extLst>
      <p:ext uri="{BB962C8B-B14F-4D97-AF65-F5344CB8AC3E}">
        <p14:creationId xmlns:p14="http://schemas.microsoft.com/office/powerpoint/2010/main" val="1720300885"/>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Multiple Samples</a:t>
            </a:r>
            <a:endParaRPr lang="en-US" dirty="0"/>
          </a:p>
        </p:txBody>
      </p:sp>
      <p:pic>
        <p:nvPicPr>
          <p:cNvPr id="5" name="Picture 4"/>
          <p:cNvPicPr>
            <a:picLocks noChangeAspect="1"/>
          </p:cNvPicPr>
          <p:nvPr/>
        </p:nvPicPr>
        <p:blipFill>
          <a:blip r:embed="rId2"/>
          <a:stretch>
            <a:fillRect/>
          </a:stretch>
        </p:blipFill>
        <p:spPr>
          <a:xfrm>
            <a:off x="859935" y="1438731"/>
            <a:ext cx="2975081" cy="4929694"/>
          </a:xfrm>
          <a:prstGeom prst="rect">
            <a:avLst/>
          </a:prstGeom>
        </p:spPr>
      </p:pic>
      <p:sp>
        <p:nvSpPr>
          <p:cNvPr id="3" name="TextBox 2"/>
          <p:cNvSpPr txBox="1"/>
          <p:nvPr/>
        </p:nvSpPr>
        <p:spPr>
          <a:xfrm>
            <a:off x="4089400" y="2349500"/>
            <a:ext cx="4609593" cy="2862323"/>
          </a:xfrm>
          <a:prstGeom prst="rect">
            <a:avLst/>
          </a:prstGeom>
          <a:noFill/>
        </p:spPr>
        <p:txBody>
          <a:bodyPr wrap="none" rtlCol="0">
            <a:spAutoFit/>
          </a:bodyPr>
          <a:lstStyle/>
          <a:p>
            <a:r>
              <a:rPr lang="en-US" b="1" dirty="0" err="1" smtClean="0"/>
              <a:t>Heatmaps</a:t>
            </a:r>
            <a:r>
              <a:rPr lang="en-US" dirty="0" smtClean="0"/>
              <a:t> provide an effective tool</a:t>
            </a:r>
            <a:br>
              <a:rPr lang="en-US" dirty="0" smtClean="0"/>
            </a:br>
            <a:r>
              <a:rPr lang="en-US" dirty="0" smtClean="0"/>
              <a:t>for navigating differential expression across</a:t>
            </a:r>
            <a:br>
              <a:rPr lang="en-US" dirty="0" smtClean="0"/>
            </a:br>
            <a:r>
              <a:rPr lang="en-US" dirty="0" smtClean="0"/>
              <a:t>multiple samples.</a:t>
            </a:r>
          </a:p>
          <a:p>
            <a:endParaRPr lang="en-US" dirty="0"/>
          </a:p>
          <a:p>
            <a:r>
              <a:rPr lang="en-US" b="1" dirty="0" smtClean="0"/>
              <a:t>Clustering</a:t>
            </a:r>
            <a:r>
              <a:rPr lang="en-US" dirty="0" smtClean="0"/>
              <a:t> can be performed across both axes:</a:t>
            </a:r>
          </a:p>
          <a:p>
            <a:r>
              <a:rPr lang="en-US" dirty="0"/>
              <a:t>	</a:t>
            </a:r>
            <a:r>
              <a:rPr lang="en-US" dirty="0" smtClean="0"/>
              <a:t>-cluster transcripts with similar expression</a:t>
            </a:r>
            <a:br>
              <a:rPr lang="en-US" dirty="0" smtClean="0"/>
            </a:br>
            <a:r>
              <a:rPr lang="en-US" dirty="0" smtClean="0"/>
              <a:t>	patters.</a:t>
            </a:r>
          </a:p>
          <a:p>
            <a:r>
              <a:rPr lang="en-US" dirty="0" smtClean="0"/>
              <a:t>	-cluster samples according to similar</a:t>
            </a:r>
            <a:br>
              <a:rPr lang="en-US" dirty="0" smtClean="0"/>
            </a:br>
            <a:r>
              <a:rPr lang="en-US" dirty="0" smtClean="0"/>
              <a:t>	expression values among transcripts.</a:t>
            </a:r>
            <a:endParaRPr lang="en-US" dirty="0"/>
          </a:p>
          <a:p>
            <a:r>
              <a:rPr lang="en-US" dirty="0" smtClean="0"/>
              <a:t>	</a:t>
            </a:r>
          </a:p>
        </p:txBody>
      </p:sp>
    </p:spTree>
    <p:extLst>
      <p:ext uri="{BB962C8B-B14F-4D97-AF65-F5344CB8AC3E}">
        <p14:creationId xmlns:p14="http://schemas.microsoft.com/office/powerpoint/2010/main" val="197904448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738"/>
            <a:ext cx="8229600" cy="1143000"/>
          </a:xfrm>
        </p:spPr>
        <p:txBody>
          <a:bodyPr>
            <a:noAutofit/>
          </a:bodyPr>
          <a:lstStyle/>
          <a:p>
            <a:r>
              <a:rPr lang="en-US" sz="2800" dirty="0" smtClean="0"/>
              <a:t>Examining Patterns of Expression Across Samples</a:t>
            </a:r>
            <a:endParaRPr lang="en-US" sz="2800" dirty="0"/>
          </a:p>
        </p:txBody>
      </p:sp>
      <p:pic>
        <p:nvPicPr>
          <p:cNvPr id="4" name="Picture 3"/>
          <p:cNvPicPr>
            <a:picLocks noChangeAspect="1"/>
          </p:cNvPicPr>
          <p:nvPr/>
        </p:nvPicPr>
        <p:blipFill>
          <a:blip r:embed="rId2"/>
          <a:stretch>
            <a:fillRect/>
          </a:stretch>
        </p:blipFill>
        <p:spPr>
          <a:xfrm>
            <a:off x="1149516" y="2059393"/>
            <a:ext cx="6869298" cy="4371371"/>
          </a:xfrm>
          <a:prstGeom prst="rect">
            <a:avLst/>
          </a:prstGeom>
        </p:spPr>
      </p:pic>
      <p:sp>
        <p:nvSpPr>
          <p:cNvPr id="3" name="TextBox 2"/>
          <p:cNvSpPr txBox="1"/>
          <p:nvPr/>
        </p:nvSpPr>
        <p:spPr>
          <a:xfrm>
            <a:off x="1435100" y="1237734"/>
            <a:ext cx="6339371" cy="369332"/>
          </a:xfrm>
          <a:prstGeom prst="rect">
            <a:avLst/>
          </a:prstGeom>
          <a:noFill/>
        </p:spPr>
        <p:txBody>
          <a:bodyPr wrap="none" rtlCol="0">
            <a:spAutoFit/>
          </a:bodyPr>
          <a:lstStyle/>
          <a:p>
            <a:r>
              <a:rPr lang="en-US" dirty="0" smtClean="0"/>
              <a:t>Can extract clusters of transcripts and examine them separately.</a:t>
            </a:r>
            <a:endParaRPr lang="en-US" dirty="0"/>
          </a:p>
        </p:txBody>
      </p:sp>
    </p:spTree>
    <p:extLst>
      <p:ext uri="{BB962C8B-B14F-4D97-AF65-F5344CB8AC3E}">
        <p14:creationId xmlns:p14="http://schemas.microsoft.com/office/powerpoint/2010/main" val="2940573204"/>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1657"/>
            <a:ext cx="8229600" cy="1143000"/>
          </a:xfrm>
        </p:spPr>
        <p:txBody>
          <a:bodyPr/>
          <a:lstStyle/>
          <a:p>
            <a:r>
              <a:rPr lang="en-US" dirty="0" smtClean="0"/>
              <a:t>RNA-Seq Analysis Frameworks</a:t>
            </a:r>
            <a:endParaRPr lang="en-US" dirty="0"/>
          </a:p>
        </p:txBody>
      </p:sp>
    </p:spTree>
    <p:extLst>
      <p:ext uri="{BB962C8B-B14F-4D97-AF65-F5344CB8AC3E}">
        <p14:creationId xmlns:p14="http://schemas.microsoft.com/office/powerpoint/2010/main" val="4154148055"/>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287"/>
            <a:ext cx="8229600" cy="1143000"/>
          </a:xfrm>
        </p:spPr>
        <p:txBody>
          <a:bodyPr>
            <a:noAutofit/>
          </a:bodyPr>
          <a:lstStyle/>
          <a:p>
            <a:r>
              <a:rPr lang="en-US" sz="3200" dirty="0" smtClean="0"/>
              <a:t>Tuxedo Framework for Transcriptome Analysis</a:t>
            </a:r>
            <a:endParaRPr lang="en-US" sz="3200" dirty="0"/>
          </a:p>
        </p:txBody>
      </p:sp>
      <p:grpSp>
        <p:nvGrpSpPr>
          <p:cNvPr id="23" name="Group 22"/>
          <p:cNvGrpSpPr/>
          <p:nvPr/>
        </p:nvGrpSpPr>
        <p:grpSpPr>
          <a:xfrm>
            <a:off x="256238" y="757961"/>
            <a:ext cx="8900801" cy="5263683"/>
            <a:chOff x="106033" y="1194921"/>
            <a:chExt cx="8900801" cy="5263683"/>
          </a:xfrm>
        </p:grpSpPr>
        <p:pic>
          <p:nvPicPr>
            <p:cNvPr id="4" name="Picture 3" descr="Screen Shot 2013-06-17 at 5.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3" y="1194921"/>
              <a:ext cx="4301514" cy="4963285"/>
            </a:xfrm>
            <a:prstGeom prst="rect">
              <a:avLst/>
            </a:prstGeom>
          </p:spPr>
        </p:pic>
        <p:pic>
          <p:nvPicPr>
            <p:cNvPr id="5" name="Picture 4" descr="Screen Shot 2013-06-17 at 5.23.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556" y="2400845"/>
              <a:ext cx="4491278" cy="3784676"/>
            </a:xfrm>
            <a:prstGeom prst="rect">
              <a:avLst/>
            </a:prstGeom>
          </p:spPr>
        </p:pic>
        <p:grpSp>
          <p:nvGrpSpPr>
            <p:cNvPr id="22" name="Group 21"/>
            <p:cNvGrpSpPr/>
            <p:nvPr/>
          </p:nvGrpSpPr>
          <p:grpSpPr>
            <a:xfrm>
              <a:off x="2649148" y="1529310"/>
              <a:ext cx="4356076" cy="4929294"/>
              <a:chOff x="2649148" y="1529310"/>
              <a:chExt cx="4356076" cy="4929294"/>
            </a:xfrm>
          </p:grpSpPr>
          <p:cxnSp>
            <p:nvCxnSpPr>
              <p:cNvPr id="7" name="Straight Connector 6"/>
              <p:cNvCxnSpPr/>
              <p:nvPr/>
            </p:nvCxnSpPr>
            <p:spPr>
              <a:xfrm>
                <a:off x="2649148" y="6158206"/>
                <a:ext cx="0" cy="300398"/>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649148" y="6458604"/>
                <a:ext cx="1866408"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515556" y="1529310"/>
                <a:ext cx="0" cy="4929294"/>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15557" y="1529310"/>
                <a:ext cx="2489667"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7005224" y="1529310"/>
                <a:ext cx="0" cy="1447387"/>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4" name="TextBox 23"/>
          <p:cNvSpPr txBox="1"/>
          <p:nvPr/>
        </p:nvSpPr>
        <p:spPr>
          <a:xfrm>
            <a:off x="327729" y="6363021"/>
            <a:ext cx="7772718" cy="369332"/>
          </a:xfrm>
          <a:prstGeom prst="rect">
            <a:avLst/>
          </a:prstGeom>
          <a:noFill/>
        </p:spPr>
        <p:txBody>
          <a:bodyPr wrap="none" rtlCol="0">
            <a:spAutoFit/>
          </a:bodyPr>
          <a:lstStyle/>
          <a:p>
            <a:r>
              <a:rPr lang="en-US" dirty="0" smtClean="0"/>
              <a:t>Derived from: </a:t>
            </a:r>
            <a:r>
              <a:rPr lang="fr-FR" dirty="0"/>
              <a:t>Nat </a:t>
            </a:r>
            <a:r>
              <a:rPr lang="fr-FR" dirty="0" err="1"/>
              <a:t>Protoc</a:t>
            </a:r>
            <a:r>
              <a:rPr lang="fr-FR" dirty="0"/>
              <a:t>. 2012 Mar 1;7(3):562-78. </a:t>
            </a:r>
            <a:r>
              <a:rPr lang="fr-FR" dirty="0" err="1"/>
              <a:t>doi</a:t>
            </a:r>
            <a:r>
              <a:rPr lang="fr-FR" dirty="0"/>
              <a:t>: 10.1038/nprot.2012.016.</a:t>
            </a:r>
            <a:endParaRPr lang="en-US" dirty="0"/>
          </a:p>
        </p:txBody>
      </p:sp>
    </p:spTree>
    <p:extLst>
      <p:ext uri="{BB962C8B-B14F-4D97-AF65-F5344CB8AC3E}">
        <p14:creationId xmlns:p14="http://schemas.microsoft.com/office/powerpoint/2010/main" val="372573652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08 at 7.51.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77300" cy="2095500"/>
          </a:xfrm>
          <a:prstGeom prst="rect">
            <a:avLst/>
          </a:prstGeom>
        </p:spPr>
      </p:pic>
      <p:pic>
        <p:nvPicPr>
          <p:cNvPr id="6" name="Picture 5" descr="Screen Shot 2013-09-08 at 7.51.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14" y="2340503"/>
            <a:ext cx="3943700" cy="2568978"/>
          </a:xfrm>
          <a:prstGeom prst="rect">
            <a:avLst/>
          </a:prstGeom>
        </p:spPr>
      </p:pic>
      <p:pic>
        <p:nvPicPr>
          <p:cNvPr id="9" name="Picture 8" descr="Screen Shot 2013-09-08 at 7.58.3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398" y="2099761"/>
            <a:ext cx="4983347" cy="4541785"/>
          </a:xfrm>
          <a:prstGeom prst="rect">
            <a:avLst/>
          </a:prstGeom>
        </p:spPr>
      </p:pic>
      <p:sp>
        <p:nvSpPr>
          <p:cNvPr id="11" name="Rectangle 10"/>
          <p:cNvSpPr/>
          <p:nvPr/>
        </p:nvSpPr>
        <p:spPr>
          <a:xfrm>
            <a:off x="4110414" y="2580127"/>
            <a:ext cx="1236466" cy="4446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07556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38"/>
            <a:ext cx="8229600" cy="1143000"/>
          </a:xfrm>
        </p:spPr>
        <p:txBody>
          <a:bodyPr/>
          <a:lstStyle/>
          <a:p>
            <a:r>
              <a:rPr lang="en-US" dirty="0" smtClean="0"/>
              <a:t>Summary of Key Points</a:t>
            </a:r>
            <a:endParaRPr lang="en-US" dirty="0"/>
          </a:p>
        </p:txBody>
      </p:sp>
      <p:sp>
        <p:nvSpPr>
          <p:cNvPr id="3" name="Content Placeholder 2"/>
          <p:cNvSpPr>
            <a:spLocks noGrp="1"/>
          </p:cNvSpPr>
          <p:nvPr>
            <p:ph idx="1"/>
          </p:nvPr>
        </p:nvSpPr>
        <p:spPr>
          <a:xfrm>
            <a:off x="561789" y="1286526"/>
            <a:ext cx="8229600" cy="4525963"/>
          </a:xfrm>
        </p:spPr>
        <p:txBody>
          <a:bodyPr>
            <a:normAutofit/>
          </a:bodyPr>
          <a:lstStyle/>
          <a:p>
            <a:r>
              <a:rPr lang="en-US" sz="2400" dirty="0" smtClean="0"/>
              <a:t>RNA-Seq is a versatile method for transcriptome analysis enabling quantification and novel transcript discovery.</a:t>
            </a:r>
          </a:p>
          <a:p>
            <a:r>
              <a:rPr lang="en-US" sz="2400" dirty="0" smtClean="0"/>
              <a:t>Genome-based and genome-free methods exist for transcript reconstruction</a:t>
            </a:r>
          </a:p>
          <a:p>
            <a:r>
              <a:rPr lang="en-US" sz="2400" dirty="0" smtClean="0"/>
              <a:t>Expression quantification is based on sampling and counting reads derived from transcripts</a:t>
            </a:r>
          </a:p>
          <a:p>
            <a:r>
              <a:rPr lang="en-US" sz="2400" dirty="0" smtClean="0"/>
              <a:t>Fold changes based on few read counts lack statistical significance.</a:t>
            </a:r>
          </a:p>
          <a:p>
            <a:r>
              <a:rPr lang="en-US" sz="2400" dirty="0" smtClean="0"/>
              <a:t>Multiple analysis frameworks are available – alternative and often complementary approaches to support biological investigations.</a:t>
            </a:r>
          </a:p>
          <a:p>
            <a:pPr marL="0" indent="0">
              <a:buNone/>
            </a:pPr>
            <a:endParaRPr lang="en-US" sz="2400" dirty="0" smtClean="0"/>
          </a:p>
        </p:txBody>
      </p:sp>
    </p:spTree>
    <p:extLst>
      <p:ext uri="{BB962C8B-B14F-4D97-AF65-F5344CB8AC3E}">
        <p14:creationId xmlns:p14="http://schemas.microsoft.com/office/powerpoint/2010/main" val="6058298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spTree>
    <p:extLst>
      <p:ext uri="{BB962C8B-B14F-4D97-AF65-F5344CB8AC3E}">
        <p14:creationId xmlns:p14="http://schemas.microsoft.com/office/powerpoint/2010/main" val="3971070923"/>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 of Interest</a:t>
            </a:r>
            <a:endParaRPr lang="en-US" dirty="0"/>
          </a:p>
        </p:txBody>
      </p:sp>
      <p:sp>
        <p:nvSpPr>
          <p:cNvPr id="4" name="Content Placeholder 3"/>
          <p:cNvSpPr>
            <a:spLocks noGrp="1"/>
          </p:cNvSpPr>
          <p:nvPr>
            <p:ph idx="1"/>
          </p:nvPr>
        </p:nvSpPr>
        <p:spPr>
          <a:xfrm>
            <a:off x="351529" y="1704188"/>
            <a:ext cx="9144000" cy="3652569"/>
          </a:xfrm>
        </p:spPr>
        <p:txBody>
          <a:bodyPr>
            <a:normAutofit/>
          </a:bodyPr>
          <a:lstStyle/>
          <a:p>
            <a:r>
              <a:rPr lang="en-US" sz="2800" dirty="0" smtClean="0"/>
              <a:t>Next generation transcriptome assembly</a:t>
            </a:r>
          </a:p>
          <a:p>
            <a:pPr lvl="1"/>
            <a:r>
              <a:rPr lang="en-US" sz="1800" dirty="0">
                <a:hlinkClick r:id="rId3"/>
              </a:rPr>
              <a:t>http://www.nature.com/nrg/journal/v12/n10/full/nrg3068.</a:t>
            </a:r>
            <a:r>
              <a:rPr lang="en-US" sz="1800" dirty="0" smtClean="0">
                <a:hlinkClick r:id="rId3"/>
              </a:rPr>
              <a:t>html</a:t>
            </a:r>
            <a:endParaRPr lang="en-US" sz="1800" dirty="0" smtClean="0"/>
          </a:p>
          <a:p>
            <a:r>
              <a:rPr lang="en-US" sz="2800" dirty="0" smtClean="0"/>
              <a:t>Tuxedo protocol</a:t>
            </a:r>
          </a:p>
          <a:p>
            <a:pPr lvl="1"/>
            <a:r>
              <a:rPr lang="en-US" sz="2000" dirty="0">
                <a:hlinkClick r:id="rId4"/>
              </a:rPr>
              <a:t>http://www.ncbi.nlm.nih.gov/pmc/articles/PMC3334321</a:t>
            </a:r>
            <a:r>
              <a:rPr lang="en-US" sz="2000" dirty="0" smtClean="0">
                <a:hlinkClick r:id="rId4"/>
              </a:rPr>
              <a:t>/</a:t>
            </a:r>
            <a:endParaRPr lang="en-US" sz="2000" dirty="0" smtClean="0"/>
          </a:p>
          <a:p>
            <a:r>
              <a:rPr lang="en-US" sz="2800" dirty="0" smtClean="0"/>
              <a:t>Trinity</a:t>
            </a:r>
          </a:p>
          <a:p>
            <a:pPr lvl="1"/>
            <a:r>
              <a:rPr lang="en-US" sz="2000" dirty="0">
                <a:hlinkClick r:id="rId5"/>
              </a:rPr>
              <a:t>http://www.ncbi.nlm.nih.gov/pmc/articles/PMC3571712</a:t>
            </a:r>
            <a:r>
              <a:rPr lang="en-US" sz="2000" dirty="0" smtClean="0">
                <a:hlinkClick r:id="rId5"/>
              </a:rPr>
              <a:t>/</a:t>
            </a:r>
            <a:endParaRPr lang="en-US" sz="2000" dirty="0" smtClean="0"/>
          </a:p>
          <a:p>
            <a:pPr lvl="1"/>
            <a:r>
              <a:rPr lang="en-US" sz="2000" dirty="0">
                <a:hlinkClick r:id="rId6"/>
              </a:rPr>
              <a:t>http://</a:t>
            </a:r>
            <a:r>
              <a:rPr lang="en-US" sz="2000" dirty="0" err="1">
                <a:hlinkClick r:id="rId6"/>
              </a:rPr>
              <a:t>www.nature.com</a:t>
            </a:r>
            <a:r>
              <a:rPr lang="en-US" sz="2000" dirty="0">
                <a:hlinkClick r:id="rId6"/>
              </a:rPr>
              <a:t>/</a:t>
            </a:r>
            <a:r>
              <a:rPr lang="en-US" sz="2000" dirty="0" err="1">
                <a:hlinkClick r:id="rId6"/>
              </a:rPr>
              <a:t>nprot</a:t>
            </a:r>
            <a:r>
              <a:rPr lang="en-US" sz="2000" dirty="0">
                <a:hlinkClick r:id="rId6"/>
              </a:rPr>
              <a:t>/journal/v8/n8/full/nprot.2013.084.html</a:t>
            </a:r>
            <a:endParaRPr lang="en-US" sz="2000" dirty="0"/>
          </a:p>
        </p:txBody>
      </p:sp>
    </p:spTree>
    <p:extLst>
      <p:ext uri="{BB962C8B-B14F-4D97-AF65-F5344CB8AC3E}">
        <p14:creationId xmlns:p14="http://schemas.microsoft.com/office/powerpoint/2010/main" val="348434017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Data Formats for RNA-</a:t>
            </a:r>
            <a:r>
              <a:rPr lang="en-US" dirty="0" err="1" smtClean="0"/>
              <a:t>Seq</a:t>
            </a:r>
            <a:endParaRPr lang="en-US" dirty="0"/>
          </a:p>
        </p:txBody>
      </p:sp>
      <p:sp>
        <p:nvSpPr>
          <p:cNvPr id="5" name="TextBox 4"/>
          <p:cNvSpPr txBox="1"/>
          <p:nvPr/>
        </p:nvSpPr>
        <p:spPr>
          <a:xfrm>
            <a:off x="593750" y="2089155"/>
            <a:ext cx="6801862" cy="646331"/>
          </a:xfrm>
          <a:prstGeom prst="rect">
            <a:avLst/>
          </a:prstGeom>
          <a:noFill/>
          <a:ln>
            <a:solidFill>
              <a:schemeClr val="tx1"/>
            </a:solidFill>
          </a:ln>
        </p:spPr>
        <p:txBody>
          <a:bodyPr wrap="none" rtlCol="0">
            <a:spAutoFit/>
          </a:bodyPr>
          <a:lstStyle/>
          <a:p>
            <a:r>
              <a:rPr lang="en-US" dirty="0" smtClean="0"/>
              <a:t>&gt;61DFRAAXX100204:1:100:10494:3070/1</a:t>
            </a:r>
          </a:p>
          <a:p>
            <a:r>
              <a:rPr lang="en-US" dirty="0" smtClean="0"/>
              <a:t>AAACAACAGGGCACATTGTCACTCTTGTATTTGAAAAACACTTTCCGGCCAT</a:t>
            </a:r>
            <a:endParaRPr lang="en-US" dirty="0"/>
          </a:p>
        </p:txBody>
      </p:sp>
      <p:sp>
        <p:nvSpPr>
          <p:cNvPr id="6" name="TextBox 5"/>
          <p:cNvSpPr txBox="1"/>
          <p:nvPr/>
        </p:nvSpPr>
        <p:spPr>
          <a:xfrm>
            <a:off x="587182" y="1597583"/>
            <a:ext cx="1535284" cy="646331"/>
          </a:xfrm>
          <a:prstGeom prst="rect">
            <a:avLst/>
          </a:prstGeom>
          <a:noFill/>
        </p:spPr>
        <p:txBody>
          <a:bodyPr wrap="none" rtlCol="0">
            <a:spAutoFit/>
          </a:bodyPr>
          <a:lstStyle/>
          <a:p>
            <a:r>
              <a:rPr lang="en-US" dirty="0" smtClean="0"/>
              <a:t>FASTA format:</a:t>
            </a:r>
          </a:p>
          <a:p>
            <a:endParaRPr lang="en-US" dirty="0"/>
          </a:p>
        </p:txBody>
      </p:sp>
      <p:sp>
        <p:nvSpPr>
          <p:cNvPr id="7" name="TextBox 6"/>
          <p:cNvSpPr txBox="1"/>
          <p:nvPr/>
        </p:nvSpPr>
        <p:spPr>
          <a:xfrm>
            <a:off x="573530" y="3249765"/>
            <a:ext cx="1557037" cy="369332"/>
          </a:xfrm>
          <a:prstGeom prst="rect">
            <a:avLst/>
          </a:prstGeom>
          <a:noFill/>
        </p:spPr>
        <p:txBody>
          <a:bodyPr wrap="none" rtlCol="0">
            <a:spAutoFit/>
          </a:bodyPr>
          <a:lstStyle/>
          <a:p>
            <a:r>
              <a:rPr lang="en-US" dirty="0" smtClean="0"/>
              <a:t>FASTQ format:</a:t>
            </a:r>
            <a:endParaRPr lang="en-US" dirty="0"/>
          </a:p>
        </p:txBody>
      </p:sp>
      <p:sp>
        <p:nvSpPr>
          <p:cNvPr id="8" name="TextBox 7"/>
          <p:cNvSpPr txBox="1"/>
          <p:nvPr/>
        </p:nvSpPr>
        <p:spPr>
          <a:xfrm>
            <a:off x="614495" y="3714682"/>
            <a:ext cx="6801862" cy="1200329"/>
          </a:xfrm>
          <a:prstGeom prst="rect">
            <a:avLst/>
          </a:prstGeom>
          <a:noFill/>
          <a:ln>
            <a:solidFill>
              <a:srgbClr val="00000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grpSp>
        <p:nvGrpSpPr>
          <p:cNvPr id="13" name="Group 12"/>
          <p:cNvGrpSpPr/>
          <p:nvPr/>
        </p:nvGrpSpPr>
        <p:grpSpPr>
          <a:xfrm>
            <a:off x="4995622" y="5085991"/>
            <a:ext cx="2749471" cy="806280"/>
            <a:chOff x="4995622" y="5085991"/>
            <a:chExt cx="2749471" cy="806280"/>
          </a:xfrm>
        </p:grpSpPr>
        <p:cxnSp>
          <p:nvCxnSpPr>
            <p:cNvPr id="10" name="Straight Arrow Connector 9"/>
            <p:cNvCxnSpPr/>
            <p:nvPr/>
          </p:nvCxnSpPr>
          <p:spPr>
            <a:xfrm flipV="1">
              <a:off x="5516783" y="5085991"/>
              <a:ext cx="0" cy="43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95622" y="5522939"/>
              <a:ext cx="2749471" cy="369332"/>
            </a:xfrm>
            <a:prstGeom prst="rect">
              <a:avLst/>
            </a:prstGeom>
            <a:noFill/>
          </p:spPr>
          <p:txBody>
            <a:bodyPr wrap="none" rtlCol="0">
              <a:spAutoFit/>
            </a:bodyPr>
            <a:lstStyle/>
            <a:p>
              <a:r>
                <a:rPr lang="en-US" dirty="0" err="1" smtClean="0"/>
                <a:t>AsciiEncodedQual</a:t>
              </a:r>
              <a:r>
                <a:rPr lang="en-US" dirty="0" smtClean="0"/>
                <a:t> (‘C’) = </a:t>
              </a:r>
              <a:r>
                <a:rPr lang="en-US" b="1" dirty="0" smtClean="0"/>
                <a:t>64</a:t>
              </a:r>
              <a:endParaRPr lang="en-US" b="1" dirty="0"/>
            </a:p>
          </p:txBody>
        </p:sp>
      </p:grpSp>
      <p:sp>
        <p:nvSpPr>
          <p:cNvPr id="12" name="TextBox 11"/>
          <p:cNvSpPr txBox="1"/>
          <p:nvPr/>
        </p:nvSpPr>
        <p:spPr>
          <a:xfrm>
            <a:off x="614495" y="5098987"/>
            <a:ext cx="4960237" cy="369332"/>
          </a:xfrm>
          <a:prstGeom prst="rect">
            <a:avLst/>
          </a:prstGeom>
          <a:noFill/>
        </p:spPr>
        <p:txBody>
          <a:bodyPr wrap="none" rtlCol="0">
            <a:spAutoFit/>
          </a:bodyPr>
          <a:lstStyle/>
          <a:p>
            <a:r>
              <a:rPr lang="en-US" dirty="0" err="1" smtClean="0"/>
              <a:t>AsciiEncodedQual</a:t>
            </a:r>
            <a:r>
              <a:rPr lang="en-US" dirty="0" smtClean="0"/>
              <a:t>(x) = -10 * log10(</a:t>
            </a:r>
            <a:r>
              <a:rPr lang="en-US" dirty="0" err="1" smtClean="0"/>
              <a:t>Pwrong</a:t>
            </a:r>
            <a:r>
              <a:rPr lang="en-US" dirty="0" smtClean="0"/>
              <a:t>(x)) + 33</a:t>
            </a:r>
            <a:endParaRPr lang="en-US" dirty="0"/>
          </a:p>
        </p:txBody>
      </p:sp>
      <p:sp>
        <p:nvSpPr>
          <p:cNvPr id="14" name="TextBox 13"/>
          <p:cNvSpPr txBox="1"/>
          <p:nvPr/>
        </p:nvSpPr>
        <p:spPr>
          <a:xfrm>
            <a:off x="885416" y="5967040"/>
            <a:ext cx="5750292" cy="369332"/>
          </a:xfrm>
          <a:prstGeom prst="rect">
            <a:avLst/>
          </a:prstGeom>
          <a:noFill/>
        </p:spPr>
        <p:txBody>
          <a:bodyPr wrap="none" rtlCol="0">
            <a:spAutoFit/>
          </a:bodyPr>
          <a:lstStyle/>
          <a:p>
            <a:r>
              <a:rPr lang="en-US" dirty="0" smtClean="0"/>
              <a:t>So, </a:t>
            </a:r>
            <a:r>
              <a:rPr lang="en-US" dirty="0" err="1" smtClean="0"/>
              <a:t>Pwrong</a:t>
            </a:r>
            <a:r>
              <a:rPr lang="en-US" dirty="0" smtClean="0"/>
              <a:t>(‘C’) =  10^( (</a:t>
            </a:r>
            <a:r>
              <a:rPr lang="en-US" b="1" dirty="0" smtClean="0"/>
              <a:t>64</a:t>
            </a:r>
            <a:r>
              <a:rPr lang="en-US" dirty="0" smtClean="0"/>
              <a:t>-33/ (-10) )  = 10^-3.4   =  </a:t>
            </a:r>
            <a:r>
              <a:rPr lang="en-US" b="1" dirty="0" smtClean="0"/>
              <a:t>0.0004 </a:t>
            </a:r>
            <a:r>
              <a:rPr lang="en-US" dirty="0" smtClean="0"/>
              <a:t>  </a:t>
            </a:r>
            <a:endParaRPr lang="en-US" dirty="0"/>
          </a:p>
        </p:txBody>
      </p:sp>
      <p:grpSp>
        <p:nvGrpSpPr>
          <p:cNvPr id="9" name="Group 8"/>
          <p:cNvGrpSpPr/>
          <p:nvPr/>
        </p:nvGrpSpPr>
        <p:grpSpPr>
          <a:xfrm>
            <a:off x="7518746" y="3990841"/>
            <a:ext cx="1505979" cy="910274"/>
            <a:chOff x="7518746" y="3990841"/>
            <a:chExt cx="1505979" cy="910274"/>
          </a:xfrm>
        </p:grpSpPr>
        <p:sp>
          <p:nvSpPr>
            <p:cNvPr id="3" name="TextBox 2"/>
            <p:cNvSpPr txBox="1"/>
            <p:nvPr/>
          </p:nvSpPr>
          <p:spPr>
            <a:xfrm>
              <a:off x="7518789" y="3990841"/>
              <a:ext cx="656700" cy="369332"/>
            </a:xfrm>
            <a:prstGeom prst="rect">
              <a:avLst/>
            </a:prstGeom>
            <a:noFill/>
          </p:spPr>
          <p:txBody>
            <a:bodyPr wrap="none" rtlCol="0">
              <a:spAutoFit/>
            </a:bodyPr>
            <a:lstStyle/>
            <a:p>
              <a:r>
                <a:rPr lang="en-US" dirty="0"/>
                <a:t>R</a:t>
              </a:r>
              <a:r>
                <a:rPr lang="en-US" dirty="0" smtClean="0"/>
                <a:t>ead</a:t>
              </a:r>
              <a:endParaRPr lang="en-US" dirty="0"/>
            </a:p>
          </p:txBody>
        </p:sp>
        <p:sp>
          <p:nvSpPr>
            <p:cNvPr id="4" name="TextBox 3"/>
            <p:cNvSpPr txBox="1"/>
            <p:nvPr/>
          </p:nvSpPr>
          <p:spPr>
            <a:xfrm>
              <a:off x="7518746" y="4531783"/>
              <a:ext cx="1505979" cy="369332"/>
            </a:xfrm>
            <a:prstGeom prst="rect">
              <a:avLst/>
            </a:prstGeom>
            <a:noFill/>
          </p:spPr>
          <p:txBody>
            <a:bodyPr wrap="none" rtlCol="0">
              <a:spAutoFit/>
            </a:bodyPr>
            <a:lstStyle/>
            <a:p>
              <a:r>
                <a:rPr lang="en-US" dirty="0" smtClean="0"/>
                <a:t>Quality values</a:t>
              </a:r>
              <a:endParaRPr lang="en-US" dirty="0"/>
            </a:p>
          </p:txBody>
        </p:sp>
      </p:grpSp>
    </p:spTree>
    <p:extLst>
      <p:ext uri="{BB962C8B-B14F-4D97-AF65-F5344CB8AC3E}">
        <p14:creationId xmlns:p14="http://schemas.microsoft.com/office/powerpoint/2010/main" val="476337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3"/>
            <a:ext cx="8229600" cy="1143000"/>
          </a:xfrm>
        </p:spPr>
        <p:txBody>
          <a:bodyPr/>
          <a:lstStyle/>
          <a:p>
            <a:r>
              <a:rPr lang="en-US" dirty="0" smtClean="0"/>
              <a:t>Paired-end Sequences</a:t>
            </a:r>
            <a:endParaRPr lang="en-US" dirty="0"/>
          </a:p>
        </p:txBody>
      </p:sp>
      <p:sp>
        <p:nvSpPr>
          <p:cNvPr id="4" name="TextBox 3"/>
          <p:cNvSpPr txBox="1"/>
          <p:nvPr/>
        </p:nvSpPr>
        <p:spPr>
          <a:xfrm>
            <a:off x="1078780" y="3456541"/>
            <a:ext cx="6801862" cy="1200329"/>
          </a:xfrm>
          <a:prstGeom prst="rect">
            <a:avLst/>
          </a:prstGeom>
          <a:noFill/>
          <a:ln>
            <a:solidFill>
              <a:srgbClr val="000090"/>
            </a:solidFill>
          </a:ln>
        </p:spPr>
        <p:txBody>
          <a:bodyPr wrap="none" rtlCol="0">
            <a:spAutoFit/>
          </a:bodyPr>
          <a:lstStyle/>
          <a:p>
            <a:r>
              <a:rPr lang="en-US" dirty="0" smtClean="0"/>
              <a:t>@61DFRAAXX100204:1:100:10494:3070/1</a:t>
            </a:r>
          </a:p>
          <a:p>
            <a:r>
              <a:rPr lang="en-US" dirty="0" smtClean="0"/>
              <a:t>AAACAACAGGGCACATTGTCACTCTTGTATTTGAAAAACACTTTCCGGCCAT</a:t>
            </a:r>
            <a:endParaRPr lang="en-US" dirty="0"/>
          </a:p>
          <a:p>
            <a:r>
              <a:rPr lang="en-US" dirty="0" smtClean="0"/>
              <a:t>+</a:t>
            </a:r>
          </a:p>
          <a:p>
            <a:r>
              <a:rPr lang="en-US" dirty="0" smtClean="0"/>
              <a:t>ACCCCCCCCCCCCCCCCCCCCCCCCCCCCCBC?CCCCCCCCC@@CACCCCCA</a:t>
            </a:r>
            <a:endParaRPr lang="en-US" dirty="0"/>
          </a:p>
        </p:txBody>
      </p:sp>
      <p:sp>
        <p:nvSpPr>
          <p:cNvPr id="5" name="TextBox 4"/>
          <p:cNvSpPr txBox="1"/>
          <p:nvPr/>
        </p:nvSpPr>
        <p:spPr>
          <a:xfrm>
            <a:off x="1078780" y="4925207"/>
            <a:ext cx="6840334" cy="1200329"/>
          </a:xfrm>
          <a:prstGeom prst="rect">
            <a:avLst/>
          </a:prstGeom>
          <a:noFill/>
          <a:ln>
            <a:solidFill>
              <a:srgbClr val="FF0000"/>
            </a:solidFill>
          </a:ln>
        </p:spPr>
        <p:txBody>
          <a:bodyPr wrap="none" rtlCol="0">
            <a:spAutoFit/>
          </a:bodyPr>
          <a:lstStyle/>
          <a:p>
            <a:r>
              <a:rPr lang="en-US" dirty="0" smtClean="0"/>
              <a:t>@61DFRAAXX100204:1:100:10494:3070/2</a:t>
            </a:r>
          </a:p>
          <a:p>
            <a:r>
              <a:rPr lang="en-US" dirty="0" smtClean="0"/>
              <a:t>CTCAAATGGTTAATTCTCAGGCTGCAAATATTCGTTCAGGATGGAAGAACA</a:t>
            </a:r>
          </a:p>
          <a:p>
            <a:r>
              <a:rPr lang="en-US" dirty="0" smtClean="0"/>
              <a:t>+</a:t>
            </a:r>
          </a:p>
          <a:p>
            <a:r>
              <a:rPr lang="en-US" dirty="0" smtClean="0"/>
              <a:t>C&lt;CCCCCCCACCCCCCCCCCCCCCCCCCCCCCCCCCCCCCCCCCCCCCBCCCC</a:t>
            </a:r>
            <a:endParaRPr lang="en-US" dirty="0"/>
          </a:p>
        </p:txBody>
      </p:sp>
      <p:pic>
        <p:nvPicPr>
          <p:cNvPr id="6" name="Picture 5" descr="Screen Shot 2012-10-22 at 3.30.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90" y="1259927"/>
            <a:ext cx="7251700" cy="1130300"/>
          </a:xfrm>
          <a:prstGeom prst="rect">
            <a:avLst/>
          </a:prstGeom>
        </p:spPr>
      </p:pic>
      <p:sp>
        <p:nvSpPr>
          <p:cNvPr id="7" name="TextBox 6"/>
          <p:cNvSpPr txBox="1"/>
          <p:nvPr/>
        </p:nvSpPr>
        <p:spPr>
          <a:xfrm>
            <a:off x="1078780" y="2348586"/>
            <a:ext cx="5876879" cy="1384995"/>
          </a:xfrm>
          <a:prstGeom prst="rect">
            <a:avLst/>
          </a:prstGeom>
          <a:noFill/>
        </p:spPr>
        <p:txBody>
          <a:bodyPr wrap="none" rtlCol="0">
            <a:spAutoFit/>
          </a:bodyPr>
          <a:lstStyle/>
          <a:p>
            <a:r>
              <a:rPr lang="en-US" sz="2800" dirty="0" smtClean="0"/>
              <a:t>Two </a:t>
            </a:r>
            <a:r>
              <a:rPr lang="en-US" sz="2800" dirty="0" err="1" smtClean="0"/>
              <a:t>FastQ</a:t>
            </a:r>
            <a:r>
              <a:rPr lang="en-US" sz="2800" dirty="0" smtClean="0"/>
              <a:t> files, read name indicates</a:t>
            </a:r>
            <a:br>
              <a:rPr lang="en-US" sz="2800" dirty="0" smtClean="0"/>
            </a:br>
            <a:r>
              <a:rPr lang="en-US" sz="2800" dirty="0" smtClean="0"/>
              <a:t>left (</a:t>
            </a:r>
            <a:r>
              <a:rPr lang="en-US" sz="2800" dirty="0" smtClean="0">
                <a:solidFill>
                  <a:srgbClr val="0000FF"/>
                </a:solidFill>
              </a:rPr>
              <a:t>/1</a:t>
            </a:r>
            <a:r>
              <a:rPr lang="en-US" sz="2800" dirty="0" smtClean="0"/>
              <a:t>) or right (</a:t>
            </a:r>
            <a:r>
              <a:rPr lang="en-US" sz="2800" dirty="0" smtClean="0">
                <a:solidFill>
                  <a:srgbClr val="FF0000"/>
                </a:solidFill>
              </a:rPr>
              <a:t>/2</a:t>
            </a:r>
            <a:r>
              <a:rPr lang="en-US" sz="2800" dirty="0" smtClean="0"/>
              <a:t>) read of paired-end</a:t>
            </a:r>
          </a:p>
          <a:p>
            <a:endParaRPr lang="en-US" sz="2800" dirty="0"/>
          </a:p>
        </p:txBody>
      </p:sp>
    </p:spTree>
    <p:extLst>
      <p:ext uri="{BB962C8B-B14F-4D97-AF65-F5344CB8AC3E}">
        <p14:creationId xmlns:p14="http://schemas.microsoft.com/office/powerpoint/2010/main" val="22208488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7966" y="826794"/>
            <a:ext cx="8218834" cy="5641011"/>
          </a:xfrm>
          <a:prstGeom prst="rect">
            <a:avLst/>
          </a:prstGeom>
        </p:spPr>
      </p:pic>
      <p:sp>
        <p:nvSpPr>
          <p:cNvPr id="5" name="TextBox 4"/>
          <p:cNvSpPr txBox="1"/>
          <p:nvPr/>
        </p:nvSpPr>
        <p:spPr>
          <a:xfrm>
            <a:off x="1343042" y="6488668"/>
            <a:ext cx="6494085" cy="369332"/>
          </a:xfrm>
          <a:prstGeom prst="rect">
            <a:avLst/>
          </a:prstGeom>
          <a:noFill/>
        </p:spPr>
        <p:txBody>
          <a:bodyPr wrap="none" rtlCol="0">
            <a:spAutoFit/>
          </a:bodyPr>
          <a:lstStyle/>
          <a:p>
            <a:r>
              <a:rPr lang="en-US" dirty="0"/>
              <a:t>From: http://</a:t>
            </a:r>
            <a:r>
              <a:rPr lang="en-US" dirty="0" err="1"/>
              <a:t>www.bioinformatics.babraham.ac.uk</a:t>
            </a:r>
            <a:r>
              <a:rPr lang="en-US" dirty="0"/>
              <a:t>/projects/</a:t>
            </a:r>
            <a:r>
              <a:rPr lang="en-US" dirty="0" err="1"/>
              <a:t>fastqc</a:t>
            </a:r>
            <a:r>
              <a:rPr lang="en-US" dirty="0"/>
              <a:t>/</a:t>
            </a:r>
          </a:p>
        </p:txBody>
      </p:sp>
      <p:sp>
        <p:nvSpPr>
          <p:cNvPr id="2" name="Title 1"/>
          <p:cNvSpPr>
            <a:spLocks noGrp="1"/>
          </p:cNvSpPr>
          <p:nvPr>
            <p:ph type="title"/>
          </p:nvPr>
        </p:nvSpPr>
        <p:spPr>
          <a:xfrm>
            <a:off x="515592" y="55653"/>
            <a:ext cx="8229600" cy="805707"/>
          </a:xfrm>
        </p:spPr>
        <p:txBody>
          <a:bodyPr>
            <a:normAutofit/>
          </a:bodyPr>
          <a:lstStyle/>
          <a:p>
            <a:r>
              <a:rPr lang="en-US" sz="3600" dirty="0" smtClean="0"/>
              <a:t>Read Quality Assessment</a:t>
            </a:r>
            <a:endParaRPr lang="en-US" sz="3600" dirty="0"/>
          </a:p>
        </p:txBody>
      </p:sp>
    </p:spTree>
    <p:extLst>
      <p:ext uri="{BB962C8B-B14F-4D97-AF65-F5344CB8AC3E}">
        <p14:creationId xmlns:p14="http://schemas.microsoft.com/office/powerpoint/2010/main" val="314487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597"/>
            <a:ext cx="8229600" cy="1143000"/>
          </a:xfrm>
        </p:spPr>
        <p:txBody>
          <a:bodyPr/>
          <a:lstStyle/>
          <a:p>
            <a:r>
              <a:rPr lang="en-US" dirty="0" smtClean="0"/>
              <a:t>Overview of RNA-Seq</a:t>
            </a:r>
            <a:endParaRPr lang="en-US" dirty="0"/>
          </a:p>
        </p:txBody>
      </p:sp>
      <p:pic>
        <p:nvPicPr>
          <p:cNvPr id="4" name="Picture 3"/>
          <p:cNvPicPr>
            <a:picLocks noChangeAspect="1"/>
          </p:cNvPicPr>
          <p:nvPr/>
        </p:nvPicPr>
        <p:blipFill>
          <a:blip r:embed="rId2"/>
          <a:stretch>
            <a:fillRect/>
          </a:stretch>
        </p:blipFill>
        <p:spPr>
          <a:xfrm>
            <a:off x="751495" y="940837"/>
            <a:ext cx="7662197" cy="5108131"/>
          </a:xfrm>
          <a:prstGeom prst="rect">
            <a:avLst/>
          </a:prstGeom>
        </p:spPr>
      </p:pic>
      <p:sp>
        <p:nvSpPr>
          <p:cNvPr id="5" name="TextBox 4"/>
          <p:cNvSpPr txBox="1"/>
          <p:nvPr/>
        </p:nvSpPr>
        <p:spPr>
          <a:xfrm>
            <a:off x="84390" y="6447276"/>
            <a:ext cx="7912242" cy="338554"/>
          </a:xfrm>
          <a:prstGeom prst="rect">
            <a:avLst/>
          </a:prstGeom>
          <a:noFill/>
        </p:spPr>
        <p:txBody>
          <a:bodyPr wrap="none" rtlCol="0">
            <a:spAutoFit/>
          </a:bodyPr>
          <a:lstStyle/>
          <a:p>
            <a:r>
              <a:rPr lang="en-US" sz="1600" dirty="0" smtClean="0"/>
              <a:t>From: http://www2.fml.tuebingen.mpg.de/</a:t>
            </a:r>
            <a:r>
              <a:rPr lang="en-US" sz="1600" dirty="0" err="1" smtClean="0"/>
              <a:t>raetsch</a:t>
            </a:r>
            <a:r>
              <a:rPr lang="en-US" sz="1600" dirty="0" smtClean="0"/>
              <a:t>/members/research/</a:t>
            </a:r>
            <a:r>
              <a:rPr lang="en-US" sz="1600" dirty="0" err="1" smtClean="0"/>
              <a:t>transcriptomics.html</a:t>
            </a:r>
            <a:endParaRPr lang="en-US" sz="1600" dirty="0"/>
          </a:p>
        </p:txBody>
      </p:sp>
      <p:grpSp>
        <p:nvGrpSpPr>
          <p:cNvPr id="11" name="Group 10"/>
          <p:cNvGrpSpPr/>
          <p:nvPr/>
        </p:nvGrpSpPr>
        <p:grpSpPr>
          <a:xfrm>
            <a:off x="321444" y="3121487"/>
            <a:ext cx="2201406" cy="2994910"/>
            <a:chOff x="321444" y="3121487"/>
            <a:chExt cx="2201406" cy="2994910"/>
          </a:xfrm>
        </p:grpSpPr>
        <p:grpSp>
          <p:nvGrpSpPr>
            <p:cNvPr id="9" name="Group 8"/>
            <p:cNvGrpSpPr/>
            <p:nvPr/>
          </p:nvGrpSpPr>
          <p:grpSpPr>
            <a:xfrm>
              <a:off x="786146" y="3121487"/>
              <a:ext cx="1451349" cy="2328419"/>
              <a:chOff x="846620" y="3124718"/>
              <a:chExt cx="1451349" cy="2328419"/>
            </a:xfrm>
          </p:grpSpPr>
          <p:cxnSp>
            <p:nvCxnSpPr>
              <p:cNvPr id="6" name="Straight Arrow Connector 5"/>
              <p:cNvCxnSpPr/>
              <p:nvPr/>
            </p:nvCxnSpPr>
            <p:spPr>
              <a:xfrm flipV="1">
                <a:off x="846620" y="3124718"/>
                <a:ext cx="20158" cy="2328419"/>
              </a:xfrm>
              <a:prstGeom prst="straightConnector1">
                <a:avLst/>
              </a:prstGeom>
              <a:ln w="5715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46620" y="5453137"/>
                <a:ext cx="1451349" cy="0"/>
              </a:xfrm>
              <a:prstGeom prst="line">
                <a:avLst/>
              </a:prstGeom>
              <a:ln w="57150" cmpd="sng">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321444" y="5470066"/>
              <a:ext cx="2201406" cy="646331"/>
            </a:xfrm>
            <a:prstGeom prst="rect">
              <a:avLst/>
            </a:prstGeom>
            <a:noFill/>
          </p:spPr>
          <p:txBody>
            <a:bodyPr wrap="none" rtlCol="0">
              <a:spAutoFit/>
            </a:bodyPr>
            <a:lstStyle/>
            <a:p>
              <a:r>
                <a:rPr lang="en-US" dirty="0" smtClean="0">
                  <a:ln>
                    <a:solidFill>
                      <a:srgbClr val="660066"/>
                    </a:solidFill>
                  </a:ln>
                </a:rPr>
                <a:t>Reconstruct original </a:t>
              </a:r>
              <a:br>
                <a:rPr lang="en-US" dirty="0" smtClean="0">
                  <a:ln>
                    <a:solidFill>
                      <a:srgbClr val="660066"/>
                    </a:solidFill>
                  </a:ln>
                </a:rPr>
              </a:br>
              <a:r>
                <a:rPr lang="en-US" dirty="0" smtClean="0">
                  <a:ln>
                    <a:solidFill>
                      <a:srgbClr val="660066"/>
                    </a:solidFill>
                  </a:ln>
                </a:rPr>
                <a:t>full-length transcripts</a:t>
              </a:r>
              <a:endParaRPr lang="en-US" dirty="0">
                <a:ln>
                  <a:solidFill>
                    <a:srgbClr val="660066"/>
                  </a:solidFill>
                </a:ln>
              </a:endParaRPr>
            </a:p>
          </p:txBody>
        </p:sp>
      </p:grpSp>
    </p:spTree>
    <p:extLst>
      <p:ext uri="{BB962C8B-B14F-4D97-AF65-F5344CB8AC3E}">
        <p14:creationId xmlns:p14="http://schemas.microsoft.com/office/powerpoint/2010/main" val="615065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0" y="1912470"/>
            <a:ext cx="914400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84917" y="5442923"/>
            <a:ext cx="6367188" cy="1058426"/>
            <a:chOff x="1169314" y="4744559"/>
            <a:chExt cx="7903882" cy="1538449"/>
          </a:xfrm>
        </p:grpSpPr>
        <p:pic>
          <p:nvPicPr>
            <p:cNvPr id="9" name="Picture 8" descr="Picture 3.png"/>
            <p:cNvPicPr>
              <a:picLocks noChangeAspect="1"/>
            </p:cNvPicPr>
            <p:nvPr/>
          </p:nvPicPr>
          <p:blipFill>
            <a:blip r:embed="rId4"/>
            <a:stretch>
              <a:fillRect/>
            </a:stretch>
          </p:blipFill>
          <p:spPr>
            <a:xfrm>
              <a:off x="1169314" y="4744559"/>
              <a:ext cx="7903882" cy="1538449"/>
            </a:xfrm>
            <a:prstGeom prst="rect">
              <a:avLst/>
            </a:prstGeom>
            <a:ln w="44450">
              <a:gradFill flip="none" rotWithShape="1">
                <a:gsLst>
                  <a:gs pos="0">
                    <a:schemeClr val="accent1"/>
                  </a:gs>
                  <a:gs pos="100000">
                    <a:srgbClr val="FFFFFF"/>
                  </a:gs>
                </a:gsLst>
                <a:lin ang="0" scaled="1"/>
                <a:tileRect/>
              </a:gradFill>
              <a:prstDash val="sysDash"/>
            </a:ln>
          </p:spPr>
        </p:pic>
        <p:sp>
          <p:nvSpPr>
            <p:cNvPr id="10" name="TextBox 9"/>
            <p:cNvSpPr txBox="1"/>
            <p:nvPr/>
          </p:nvSpPr>
          <p:spPr>
            <a:xfrm>
              <a:off x="6855532" y="5432854"/>
              <a:ext cx="1880027" cy="402625"/>
            </a:xfrm>
            <a:prstGeom prst="rect">
              <a:avLst/>
            </a:prstGeom>
            <a:noFill/>
          </p:spPr>
          <p:txBody>
            <a:bodyPr wrap="none" rtlCol="0">
              <a:spAutoFit/>
            </a:bodyPr>
            <a:lstStyle/>
            <a:p>
              <a:r>
                <a:rPr lang="en-US" sz="1200" dirty="0" smtClean="0"/>
                <a:t>Nature Biotech, 2010</a:t>
              </a:r>
              <a:endParaRPr lang="en-US" sz="1200" dirty="0"/>
            </a:p>
          </p:txBody>
        </p:sp>
      </p:grpSp>
    </p:spTree>
    <p:extLst>
      <p:ext uri="{BB962C8B-B14F-4D97-AF65-F5344CB8AC3E}">
        <p14:creationId xmlns:p14="http://schemas.microsoft.com/office/powerpoint/2010/main" val="31986307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0496" y="4311579"/>
            <a:ext cx="5520945" cy="22473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4815351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8" name="Rectangle 7"/>
          <p:cNvSpPr/>
          <p:nvPr/>
        </p:nvSpPr>
        <p:spPr>
          <a:xfrm>
            <a:off x="5573059" y="1912470"/>
            <a:ext cx="3570940" cy="49305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7" name="TextBox 6"/>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18967720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
        <p:nvSpPr>
          <p:cNvPr id="11" name="Rectangle 10"/>
          <p:cNvSpPr/>
          <p:nvPr/>
        </p:nvSpPr>
        <p:spPr>
          <a:xfrm>
            <a:off x="5468315" y="1847000"/>
            <a:ext cx="3570940" cy="4930589"/>
          </a:xfrm>
          <a:prstGeom prst="rect">
            <a:avLst/>
          </a:prstGeom>
          <a:solidFill>
            <a:schemeClr val="bg1"/>
          </a:solid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334808" y="2126348"/>
            <a:ext cx="908081" cy="681061"/>
          </a:xfrm>
          <a:prstGeom prst="rect">
            <a:avLst/>
          </a:prstGeom>
        </p:spPr>
      </p:pic>
      <p:pic>
        <p:nvPicPr>
          <p:cNvPr id="4" name="Picture 3"/>
          <p:cNvPicPr>
            <a:picLocks noChangeAspect="1"/>
          </p:cNvPicPr>
          <p:nvPr/>
        </p:nvPicPr>
        <p:blipFill>
          <a:blip r:embed="rId5"/>
          <a:stretch>
            <a:fillRect/>
          </a:stretch>
        </p:blipFill>
        <p:spPr>
          <a:xfrm>
            <a:off x="4110919" y="4457157"/>
            <a:ext cx="640949" cy="594185"/>
          </a:xfrm>
          <a:prstGeom prst="rect">
            <a:avLst/>
          </a:prstGeom>
        </p:spPr>
      </p:pic>
      <p:sp>
        <p:nvSpPr>
          <p:cNvPr id="12" name="TextBox 11"/>
          <p:cNvSpPr txBox="1"/>
          <p:nvPr/>
        </p:nvSpPr>
        <p:spPr>
          <a:xfrm>
            <a:off x="5769927" y="2170070"/>
            <a:ext cx="2721568" cy="1292662"/>
          </a:xfrm>
          <a:prstGeom prst="rect">
            <a:avLst/>
          </a:prstGeom>
          <a:noFill/>
        </p:spPr>
        <p:txBody>
          <a:bodyPr wrap="none" rtlCol="0">
            <a:spAutoFit/>
          </a:bodyPr>
          <a:lstStyle/>
          <a:p>
            <a:pPr algn="ctr"/>
            <a:r>
              <a:rPr lang="en-US" sz="2400" b="1" dirty="0" smtClean="0"/>
              <a:t>The Tuxedo Suite:</a:t>
            </a:r>
          </a:p>
          <a:p>
            <a:r>
              <a:rPr lang="en-US" dirty="0" smtClean="0"/>
              <a:t>End-to-end </a:t>
            </a:r>
            <a:r>
              <a:rPr lang="en-US" b="1" dirty="0" smtClean="0"/>
              <a:t>Genome</a:t>
            </a:r>
            <a:r>
              <a:rPr lang="en-US" dirty="0" smtClean="0"/>
              <a:t>-based</a:t>
            </a:r>
            <a:br>
              <a:rPr lang="en-US" dirty="0" smtClean="0"/>
            </a:br>
            <a:r>
              <a:rPr lang="en-US" dirty="0" smtClean="0"/>
              <a:t>RNA-</a:t>
            </a:r>
            <a:r>
              <a:rPr lang="en-US" dirty="0" err="1" smtClean="0"/>
              <a:t>Seq</a:t>
            </a:r>
            <a:r>
              <a:rPr lang="en-US" dirty="0" smtClean="0"/>
              <a:t> Analysis </a:t>
            </a:r>
            <a:br>
              <a:rPr lang="en-US" dirty="0" smtClean="0"/>
            </a:br>
            <a:r>
              <a:rPr lang="en-US" dirty="0" smtClean="0"/>
              <a:t>Software Package</a:t>
            </a:r>
            <a:endParaRPr lang="en-US" dirty="0"/>
          </a:p>
        </p:txBody>
      </p:sp>
      <p:pic>
        <p:nvPicPr>
          <p:cNvPr id="13" name="Picture 12" descr="Screen Shot 2012-10-21 at 5.43.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909" y="3503619"/>
            <a:ext cx="3344208" cy="2750210"/>
          </a:xfrm>
          <a:prstGeom prst="rect">
            <a:avLst/>
          </a:prstGeom>
        </p:spPr>
      </p:pic>
      <p:sp>
        <p:nvSpPr>
          <p:cNvPr id="14" name="Rectangle 13"/>
          <p:cNvSpPr/>
          <p:nvPr/>
        </p:nvSpPr>
        <p:spPr>
          <a:xfrm>
            <a:off x="8248749" y="3503619"/>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0517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912" y="-81252"/>
            <a:ext cx="8229600" cy="1143000"/>
          </a:xfrm>
        </p:spPr>
        <p:txBody>
          <a:bodyPr/>
          <a:lstStyle/>
          <a:p>
            <a:r>
              <a:rPr lang="en-US" dirty="0" smtClean="0"/>
              <a:t>RNA-</a:t>
            </a:r>
            <a:r>
              <a:rPr lang="en-US" dirty="0" err="1" smtClean="0"/>
              <a:t>Seq</a:t>
            </a:r>
            <a:r>
              <a:rPr lang="en-US" dirty="0" smtClean="0"/>
              <a:t> Workshop Overview</a:t>
            </a:r>
            <a:endParaRPr lang="en-US" dirty="0"/>
          </a:p>
        </p:txBody>
      </p:sp>
      <p:sp>
        <p:nvSpPr>
          <p:cNvPr id="4" name="TextBox 3"/>
          <p:cNvSpPr txBox="1"/>
          <p:nvPr/>
        </p:nvSpPr>
        <p:spPr>
          <a:xfrm>
            <a:off x="599046" y="1149295"/>
            <a:ext cx="8229600" cy="5693867"/>
          </a:xfrm>
          <a:prstGeom prst="rect">
            <a:avLst/>
          </a:prstGeom>
          <a:noFill/>
        </p:spPr>
        <p:txBody>
          <a:bodyPr wrap="square" rtlCol="0">
            <a:spAutoFit/>
          </a:bodyPr>
          <a:lstStyle/>
          <a:p>
            <a:pPr marL="457200" indent="-457200">
              <a:buFont typeface="Arial"/>
              <a:buChar char="•"/>
            </a:pPr>
            <a:r>
              <a:rPr lang="en-US" sz="2800" dirty="0"/>
              <a:t>G</a:t>
            </a:r>
            <a:r>
              <a:rPr lang="en-US" sz="2800" dirty="0" smtClean="0"/>
              <a:t>enome-based and genome-free transcript reconstruction from RNA-Seq </a:t>
            </a:r>
          </a:p>
          <a:p>
            <a:pPr marL="457200" indent="-457200">
              <a:buFont typeface="Arial"/>
              <a:buChar char="•"/>
            </a:pPr>
            <a:endParaRPr lang="en-US" sz="2800" dirty="0" smtClean="0"/>
          </a:p>
          <a:p>
            <a:pPr marL="457200" indent="-457200">
              <a:buFont typeface="Arial"/>
              <a:buChar char="•"/>
            </a:pPr>
            <a:r>
              <a:rPr lang="en-US" sz="2800" dirty="0" smtClean="0"/>
              <a:t>Running the Tuxedo and Trinity software and visualizing the results.</a:t>
            </a:r>
          </a:p>
          <a:p>
            <a:pPr marL="457200" indent="-457200">
              <a:buFont typeface="Arial"/>
              <a:buChar char="•"/>
            </a:pPr>
            <a:endParaRPr lang="en-US" sz="2800" dirty="0"/>
          </a:p>
          <a:p>
            <a:pPr marL="457200" indent="-457200">
              <a:buFont typeface="Arial"/>
              <a:buChar char="•"/>
            </a:pPr>
            <a:r>
              <a:rPr lang="en-US" sz="2800" dirty="0" smtClean="0"/>
              <a:t>Basic principles of transcript abundance estimation</a:t>
            </a:r>
          </a:p>
          <a:p>
            <a:pPr marL="457200" indent="-457200">
              <a:buFont typeface="Arial"/>
              <a:buChar char="•"/>
            </a:pPr>
            <a:endParaRPr lang="en-US" sz="2800" dirty="0"/>
          </a:p>
          <a:p>
            <a:pPr marL="457200" indent="-457200">
              <a:buFont typeface="Arial"/>
              <a:buChar char="•"/>
            </a:pPr>
            <a:r>
              <a:rPr lang="en-US" sz="2800" dirty="0" smtClean="0"/>
              <a:t>Basic </a:t>
            </a:r>
            <a:r>
              <a:rPr lang="en-US" sz="2800" dirty="0"/>
              <a:t>p</a:t>
            </a:r>
            <a:r>
              <a:rPr lang="en-US" sz="2800" dirty="0" smtClean="0"/>
              <a:t>rinciples of differential expression analysis</a:t>
            </a:r>
          </a:p>
          <a:p>
            <a:pPr marL="457200" indent="-457200">
              <a:buFont typeface="Arial"/>
              <a:buChar char="•"/>
            </a:pPr>
            <a:endParaRPr lang="en-US" sz="2800" dirty="0"/>
          </a:p>
          <a:p>
            <a:pPr marL="457200" indent="-457200">
              <a:buFont typeface="Arial"/>
              <a:buChar char="•"/>
            </a:pPr>
            <a:r>
              <a:rPr lang="en-US" sz="2800" dirty="0" smtClean="0"/>
              <a:t>Analysis frameworks included in Tuxedo and Trinity</a:t>
            </a:r>
          </a:p>
          <a:p>
            <a:endParaRPr lang="en-US" sz="2800" dirty="0" smtClean="0"/>
          </a:p>
          <a:p>
            <a:pPr marL="285750" indent="-285750">
              <a:buFont typeface="Arial"/>
              <a:buChar char="•"/>
            </a:pPr>
            <a:endParaRPr lang="en-US" sz="2800" dirty="0"/>
          </a:p>
        </p:txBody>
      </p:sp>
    </p:spTree>
    <p:extLst>
      <p:ext uri="{BB962C8B-B14F-4D97-AF65-F5344CB8AC3E}">
        <p14:creationId xmlns:p14="http://schemas.microsoft.com/office/powerpoint/2010/main" val="25879658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73059" y="3643117"/>
            <a:ext cx="3570940" cy="31999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7" name="TextBox 6"/>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20552749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087485" y="2146093"/>
            <a:ext cx="787395" cy="369332"/>
          </a:xfrm>
          <a:prstGeom prst="rect">
            <a:avLst/>
          </a:prstGeom>
          <a:noFill/>
        </p:spPr>
        <p:txBody>
          <a:bodyPr wrap="none" rtlCol="0">
            <a:spAutoFit/>
          </a:bodyPr>
          <a:lstStyle/>
          <a:p>
            <a:r>
              <a:rPr lang="en-US" dirty="0" smtClean="0"/>
              <a:t>Trinity</a:t>
            </a:r>
            <a:endParaRPr lang="en-US" dirty="0"/>
          </a:p>
        </p:txBody>
      </p:sp>
      <p:sp>
        <p:nvSpPr>
          <p:cNvPr id="2" name="TextBox 1"/>
          <p:cNvSpPr txBox="1"/>
          <p:nvPr/>
        </p:nvSpPr>
        <p:spPr>
          <a:xfrm>
            <a:off x="6350254" y="4438172"/>
            <a:ext cx="780457" cy="369332"/>
          </a:xfrm>
          <a:prstGeom prst="rect">
            <a:avLst/>
          </a:prstGeom>
          <a:noFill/>
        </p:spPr>
        <p:txBody>
          <a:bodyPr wrap="none" rtlCol="0">
            <a:spAutoFit/>
          </a:bodyPr>
          <a:lstStyle/>
          <a:p>
            <a:r>
              <a:rPr lang="en-US" dirty="0" smtClean="0"/>
              <a:t>GMAP</a:t>
            </a:r>
            <a:endParaRPr lang="en-US" dirty="0"/>
          </a:p>
        </p:txBody>
      </p:sp>
      <p:sp>
        <p:nvSpPr>
          <p:cNvPr id="8" name="TextBox 7"/>
          <p:cNvSpPr txBox="1"/>
          <p:nvPr/>
        </p:nvSpPr>
        <p:spPr>
          <a:xfrm>
            <a:off x="3036443" y="4536018"/>
            <a:ext cx="984915" cy="369332"/>
          </a:xfrm>
          <a:prstGeom prst="rect">
            <a:avLst/>
          </a:prstGeom>
          <a:noFill/>
        </p:spPr>
        <p:txBody>
          <a:bodyPr wrap="none" rtlCol="0">
            <a:spAutoFit/>
          </a:bodyPr>
          <a:lstStyle/>
          <a:p>
            <a:r>
              <a:rPr lang="en-US" dirty="0" smtClean="0"/>
              <a:t>Cufflinks</a:t>
            </a:r>
            <a:endParaRPr lang="en-US" dirty="0"/>
          </a:p>
        </p:txBody>
      </p:sp>
      <p:sp>
        <p:nvSpPr>
          <p:cNvPr id="10" name="TextBox 9"/>
          <p:cNvSpPr txBox="1"/>
          <p:nvPr/>
        </p:nvSpPr>
        <p:spPr>
          <a:xfrm>
            <a:off x="3457645" y="2219088"/>
            <a:ext cx="877163" cy="369332"/>
          </a:xfrm>
          <a:prstGeom prst="rect">
            <a:avLst/>
          </a:prstGeom>
          <a:noFill/>
        </p:spPr>
        <p:txBody>
          <a:bodyPr wrap="none" rtlCol="0">
            <a:spAutoFit/>
          </a:bodyPr>
          <a:lstStyle/>
          <a:p>
            <a:r>
              <a:rPr lang="en-US" dirty="0" err="1" smtClean="0"/>
              <a:t>TopHat</a:t>
            </a:r>
            <a:endParaRPr lang="en-US" dirty="0"/>
          </a:p>
        </p:txBody>
      </p:sp>
    </p:spTree>
    <p:extLst>
      <p:ext uri="{BB962C8B-B14F-4D97-AF65-F5344CB8AC3E}">
        <p14:creationId xmlns:p14="http://schemas.microsoft.com/office/powerpoint/2010/main" val="30911584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grpSp>
        <p:nvGrpSpPr>
          <p:cNvPr id="4" name="Group 3"/>
          <p:cNvGrpSpPr/>
          <p:nvPr/>
        </p:nvGrpSpPr>
        <p:grpSpPr>
          <a:xfrm>
            <a:off x="5646272" y="2472450"/>
            <a:ext cx="3331882" cy="1742661"/>
            <a:chOff x="5646272" y="2472450"/>
            <a:chExt cx="3331882" cy="1742661"/>
          </a:xfrm>
        </p:grpSpPr>
        <p:sp>
          <p:nvSpPr>
            <p:cNvPr id="10" name="Rounded Rectangle 9"/>
            <p:cNvSpPr/>
            <p:nvPr/>
          </p:nvSpPr>
          <p:spPr>
            <a:xfrm>
              <a:off x="5646272" y="2472450"/>
              <a:ext cx="3331882" cy="1742661"/>
            </a:xfrm>
            <a:prstGeom prst="roundRect">
              <a:avLst/>
            </a:prstGeom>
            <a:solidFill>
              <a:srgbClr val="FFFFFF">
                <a:alpha val="3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800" dirty="0" smtClean="0"/>
            </a:p>
            <a:p>
              <a:pPr algn="ctr"/>
              <a:endParaRPr lang="en-US" sz="4800" i="1" dirty="0" smtClean="0"/>
            </a:p>
            <a:p>
              <a:pPr algn="ctr">
                <a:buFont typeface="Arial"/>
                <a:buChar char="•"/>
              </a:pPr>
              <a:endParaRPr lang="en-US" sz="4800" dirty="0"/>
            </a:p>
          </p:txBody>
        </p:sp>
        <p:sp>
          <p:nvSpPr>
            <p:cNvPr id="2" name="TextBox 1"/>
            <p:cNvSpPr txBox="1"/>
            <p:nvPr/>
          </p:nvSpPr>
          <p:spPr>
            <a:xfrm>
              <a:off x="6404509" y="2891134"/>
              <a:ext cx="1789973" cy="830997"/>
            </a:xfrm>
            <a:prstGeom prst="rect">
              <a:avLst/>
            </a:prstGeom>
            <a:noFill/>
          </p:spPr>
          <p:txBody>
            <a:bodyPr wrap="none" rtlCol="0">
              <a:spAutoFit/>
            </a:bodyPr>
            <a:lstStyle/>
            <a:p>
              <a:r>
                <a:rPr lang="en-US" sz="4800" dirty="0" smtClean="0">
                  <a:solidFill>
                    <a:srgbClr val="000000"/>
                  </a:solidFill>
                </a:rPr>
                <a:t>Trinity</a:t>
              </a:r>
              <a:endParaRPr lang="en-US" sz="4800" dirty="0">
                <a:solidFill>
                  <a:srgbClr val="000000"/>
                </a:solidFill>
              </a:endParaRPr>
            </a:p>
          </p:txBody>
        </p:sp>
        <p:pic>
          <p:nvPicPr>
            <p:cNvPr id="11" name="Picture 10" descr="broad-logo.jpg"/>
            <p:cNvPicPr>
              <a:picLocks noChangeAspect="1"/>
            </p:cNvPicPr>
            <p:nvPr/>
          </p:nvPicPr>
          <p:blipFill>
            <a:blip r:embed="rId4"/>
            <a:stretch>
              <a:fillRect/>
            </a:stretch>
          </p:blipFill>
          <p:spPr>
            <a:xfrm>
              <a:off x="5860029" y="2564537"/>
              <a:ext cx="1440272" cy="361748"/>
            </a:xfrm>
            <a:prstGeom prst="rect">
              <a:avLst/>
            </a:prstGeom>
          </p:spPr>
        </p:pic>
      </p:grpSp>
      <p:sp>
        <p:nvSpPr>
          <p:cNvPr id="14" name="Rectangle 13"/>
          <p:cNvSpPr/>
          <p:nvPr/>
        </p:nvSpPr>
        <p:spPr>
          <a:xfrm>
            <a:off x="132907" y="1897268"/>
            <a:ext cx="5228855" cy="48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32906" y="1856884"/>
            <a:ext cx="4754476" cy="4930589"/>
            <a:chOff x="132906" y="1856884"/>
            <a:chExt cx="4754476" cy="4930589"/>
          </a:xfrm>
        </p:grpSpPr>
        <p:sp>
          <p:nvSpPr>
            <p:cNvPr id="21" name="TextBox 20"/>
            <p:cNvSpPr txBox="1"/>
            <p:nvPr/>
          </p:nvSpPr>
          <p:spPr>
            <a:xfrm>
              <a:off x="1502104" y="4448056"/>
              <a:ext cx="780457" cy="369332"/>
            </a:xfrm>
            <a:prstGeom prst="rect">
              <a:avLst/>
            </a:prstGeom>
            <a:noFill/>
          </p:spPr>
          <p:txBody>
            <a:bodyPr wrap="none" rtlCol="0">
              <a:spAutoFit/>
            </a:bodyPr>
            <a:lstStyle/>
            <a:p>
              <a:r>
                <a:rPr lang="en-US" dirty="0" smtClean="0"/>
                <a:t>GMAP</a:t>
              </a:r>
              <a:endParaRPr lang="en-US" dirty="0"/>
            </a:p>
          </p:txBody>
        </p:sp>
        <p:sp>
          <p:nvSpPr>
            <p:cNvPr id="23" name="TextBox 22"/>
            <p:cNvSpPr txBox="1"/>
            <p:nvPr/>
          </p:nvSpPr>
          <p:spPr>
            <a:xfrm>
              <a:off x="768015" y="2315021"/>
              <a:ext cx="3284561" cy="923330"/>
            </a:xfrm>
            <a:prstGeom prst="rect">
              <a:avLst/>
            </a:prstGeom>
            <a:noFill/>
          </p:spPr>
          <p:txBody>
            <a:bodyPr wrap="none" rtlCol="0">
              <a:spAutoFit/>
            </a:bodyPr>
            <a:lstStyle/>
            <a:p>
              <a:pPr algn="ctr"/>
              <a:r>
                <a:rPr lang="en-US" dirty="0" smtClean="0"/>
                <a:t>End-to-end </a:t>
              </a:r>
              <a:r>
                <a:rPr lang="en-US" b="1" dirty="0" smtClean="0"/>
                <a:t>Transcriptome</a:t>
              </a:r>
              <a:r>
                <a:rPr lang="en-US" dirty="0" smtClean="0"/>
                <a:t>-based</a:t>
              </a:r>
              <a:br>
                <a:rPr lang="en-US" dirty="0" smtClean="0"/>
              </a:br>
              <a:r>
                <a:rPr lang="en-US" dirty="0" smtClean="0"/>
                <a:t>RNA-Seq Analysis </a:t>
              </a:r>
              <a:br>
                <a:rPr lang="en-US" dirty="0" smtClean="0"/>
              </a:br>
              <a:r>
                <a:rPr lang="en-US" dirty="0" smtClean="0"/>
                <a:t>Software Package</a:t>
              </a:r>
              <a:endParaRPr lang="en-US" dirty="0"/>
            </a:p>
          </p:txBody>
        </p:sp>
        <p:sp>
          <p:nvSpPr>
            <p:cNvPr id="25" name="Rectangle 24"/>
            <p:cNvSpPr/>
            <p:nvPr/>
          </p:nvSpPr>
          <p:spPr>
            <a:xfrm>
              <a:off x="3400599" y="3513503"/>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3-10-22 at 2.3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5" y="3448639"/>
              <a:ext cx="4651627" cy="2961248"/>
            </a:xfrm>
            <a:prstGeom prst="rect">
              <a:avLst/>
            </a:prstGeom>
          </p:spPr>
        </p:pic>
        <p:sp>
          <p:nvSpPr>
            <p:cNvPr id="26" name="Rectangle 25"/>
            <p:cNvSpPr/>
            <p:nvPr/>
          </p:nvSpPr>
          <p:spPr>
            <a:xfrm>
              <a:off x="4191588" y="3434717"/>
              <a:ext cx="641569" cy="2936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32906" y="1856884"/>
              <a:ext cx="4754475" cy="4930589"/>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42377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bt0510-421-F1.gif"/>
          <p:cNvPicPr>
            <a:picLocks noChangeAspect="1"/>
          </p:cNvPicPr>
          <p:nvPr/>
        </p:nvPicPr>
        <p:blipFill>
          <a:blip r:embed="rId3"/>
          <a:stretch>
            <a:fillRect/>
          </a:stretch>
        </p:blipFill>
        <p:spPr>
          <a:xfrm>
            <a:off x="646920" y="508000"/>
            <a:ext cx="7884492" cy="6017551"/>
          </a:xfrm>
          <a:prstGeom prst="rect">
            <a:avLst/>
          </a:prstGeom>
        </p:spPr>
      </p:pic>
      <p:sp>
        <p:nvSpPr>
          <p:cNvPr id="6" name="TextBox 5"/>
          <p:cNvSpPr txBox="1"/>
          <p:nvPr/>
        </p:nvSpPr>
        <p:spPr>
          <a:xfrm>
            <a:off x="1169314" y="14214"/>
            <a:ext cx="7391980" cy="538609"/>
          </a:xfrm>
          <a:prstGeom prst="rect">
            <a:avLst/>
          </a:prstGeom>
          <a:noFill/>
        </p:spPr>
        <p:txBody>
          <a:bodyPr wrap="none" rtlCol="0">
            <a:spAutoFit/>
          </a:bodyPr>
          <a:lstStyle/>
          <a:p>
            <a:r>
              <a:rPr lang="en-US" sz="2800" b="1" dirty="0" smtClean="0"/>
              <a:t>Transcript Reconstruction from RNA-</a:t>
            </a:r>
            <a:r>
              <a:rPr lang="en-US" sz="2800" b="1" dirty="0" err="1" smtClean="0"/>
              <a:t>Seq</a:t>
            </a:r>
            <a:r>
              <a:rPr lang="en-US" sz="2800" b="1" dirty="0" smtClean="0"/>
              <a:t> Reads</a:t>
            </a:r>
            <a:endParaRPr lang="en-US" sz="2800" b="1" dirty="0"/>
          </a:p>
        </p:txBody>
      </p:sp>
      <p:sp>
        <p:nvSpPr>
          <p:cNvPr id="9" name="Rectangle 8"/>
          <p:cNvSpPr/>
          <p:nvPr/>
        </p:nvSpPr>
        <p:spPr>
          <a:xfrm>
            <a:off x="3413851" y="5407204"/>
            <a:ext cx="1310919" cy="7783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225547" y="1955677"/>
            <a:ext cx="1928733" cy="2585323"/>
          </a:xfrm>
          <a:prstGeom prst="rect">
            <a:avLst/>
          </a:prstGeom>
          <a:solidFill>
            <a:srgbClr val="FFFFFF">
              <a:alpha val="72000"/>
            </a:srgbClr>
          </a:solidFill>
          <a:ln>
            <a:solidFill>
              <a:schemeClr val="tx1"/>
            </a:solidFill>
            <a:prstDash val="sysDash"/>
          </a:ln>
        </p:spPr>
        <p:txBody>
          <a:bodyPr wrap="none" rtlCol="0">
            <a:spAutoFit/>
          </a:bodyPr>
          <a:lstStyle/>
          <a:p>
            <a:r>
              <a:rPr lang="en-US" b="1" dirty="0" smtClean="0"/>
              <a:t>Trinity</a:t>
            </a:r>
          </a:p>
          <a:p>
            <a:r>
              <a:rPr lang="en-US" b="1" dirty="0"/>
              <a:t>Oases</a:t>
            </a:r>
            <a:endParaRPr lang="en-US" b="1" dirty="0" smtClean="0"/>
          </a:p>
          <a:p>
            <a:r>
              <a:rPr lang="en-US" b="1" dirty="0" err="1" smtClean="0"/>
              <a:t>SoapDenovoTrans</a:t>
            </a:r>
            <a:endParaRPr lang="en-US" b="1" dirty="0" smtClean="0"/>
          </a:p>
          <a:p>
            <a:r>
              <a:rPr lang="en-US" b="1" dirty="0" err="1" smtClean="0"/>
              <a:t>AbyssTrans</a:t>
            </a:r>
            <a:endParaRPr lang="en-US" b="1" dirty="0" smtClean="0"/>
          </a:p>
          <a:p>
            <a:r>
              <a:rPr lang="en-US" b="1" dirty="0" smtClean="0"/>
              <a:t>IDBA-Tran</a:t>
            </a:r>
          </a:p>
          <a:p>
            <a:r>
              <a:rPr lang="en-US" b="1" dirty="0" smtClean="0"/>
              <a:t>Shannon</a:t>
            </a:r>
          </a:p>
          <a:p>
            <a:r>
              <a:rPr lang="en-US" b="1" dirty="0" err="1" smtClean="0"/>
              <a:t>BinPacker</a:t>
            </a:r>
            <a:endParaRPr lang="en-US" b="1" dirty="0" smtClean="0"/>
          </a:p>
          <a:p>
            <a:r>
              <a:rPr lang="en-US" b="1" dirty="0" smtClean="0"/>
              <a:t>Bridger</a:t>
            </a:r>
          </a:p>
          <a:p>
            <a:r>
              <a:rPr lang="en-US" b="1" dirty="0" smtClean="0"/>
              <a:t>…</a:t>
            </a:r>
          </a:p>
        </p:txBody>
      </p:sp>
      <p:sp>
        <p:nvSpPr>
          <p:cNvPr id="2" name="TextBox 1"/>
          <p:cNvSpPr txBox="1"/>
          <p:nvPr/>
        </p:nvSpPr>
        <p:spPr>
          <a:xfrm>
            <a:off x="6350254" y="3943778"/>
            <a:ext cx="765554" cy="1569660"/>
          </a:xfrm>
          <a:prstGeom prst="rect">
            <a:avLst/>
          </a:prstGeom>
          <a:solidFill>
            <a:srgbClr val="FFFFFF"/>
          </a:solidFill>
          <a:ln>
            <a:solidFill>
              <a:schemeClr val="tx1"/>
            </a:solidFill>
            <a:prstDash val="dot"/>
          </a:ln>
        </p:spPr>
        <p:txBody>
          <a:bodyPr wrap="none" rtlCol="0">
            <a:spAutoFit/>
          </a:bodyPr>
          <a:lstStyle/>
          <a:p>
            <a:r>
              <a:rPr lang="en-US" sz="1600" b="1" dirty="0" smtClean="0"/>
              <a:t>GMAP</a:t>
            </a:r>
          </a:p>
          <a:p>
            <a:r>
              <a:rPr lang="en-US" sz="1600" b="1" dirty="0" smtClean="0"/>
              <a:t>BLAT</a:t>
            </a:r>
          </a:p>
          <a:p>
            <a:r>
              <a:rPr lang="en-US" sz="1600" b="1" dirty="0" smtClean="0"/>
              <a:t>AAT</a:t>
            </a:r>
          </a:p>
          <a:p>
            <a:r>
              <a:rPr lang="en-US" sz="1600" b="1" dirty="0" err="1" smtClean="0"/>
              <a:t>Spidey</a:t>
            </a:r>
            <a:endParaRPr lang="en-US" sz="1600" b="1" dirty="0" smtClean="0"/>
          </a:p>
          <a:p>
            <a:r>
              <a:rPr lang="en-US" sz="1600" b="1" dirty="0" smtClean="0"/>
              <a:t>Sim4</a:t>
            </a:r>
          </a:p>
          <a:p>
            <a:r>
              <a:rPr lang="en-US" sz="1600" b="1" dirty="0" smtClean="0"/>
              <a:t>…</a:t>
            </a:r>
            <a:endParaRPr lang="en-US" sz="1600" b="1" dirty="0"/>
          </a:p>
        </p:txBody>
      </p:sp>
      <p:sp>
        <p:nvSpPr>
          <p:cNvPr id="8" name="TextBox 7"/>
          <p:cNvSpPr txBox="1"/>
          <p:nvPr/>
        </p:nvSpPr>
        <p:spPr>
          <a:xfrm>
            <a:off x="3586624" y="4438172"/>
            <a:ext cx="1290237" cy="2308324"/>
          </a:xfrm>
          <a:prstGeom prst="rect">
            <a:avLst/>
          </a:prstGeom>
          <a:solidFill>
            <a:srgbClr val="FFFFFF"/>
          </a:solidFill>
          <a:ln w="19050" cmpd="sng">
            <a:solidFill>
              <a:srgbClr val="000000"/>
            </a:solidFill>
            <a:prstDash val="dot"/>
          </a:ln>
        </p:spPr>
        <p:txBody>
          <a:bodyPr wrap="none" rtlCol="0">
            <a:spAutoFit/>
          </a:bodyPr>
          <a:lstStyle/>
          <a:p>
            <a:r>
              <a:rPr lang="en-US" sz="1600" b="1" dirty="0" smtClean="0"/>
              <a:t>Cufflinks</a:t>
            </a:r>
          </a:p>
          <a:p>
            <a:r>
              <a:rPr lang="en-US" sz="1600" b="1" dirty="0" err="1" smtClean="0"/>
              <a:t>Stringtie</a:t>
            </a:r>
            <a:endParaRPr lang="en-US" sz="1600" b="1" dirty="0" smtClean="0"/>
          </a:p>
          <a:p>
            <a:r>
              <a:rPr lang="en-US" sz="1600" b="1" dirty="0" err="1" smtClean="0"/>
              <a:t>IsoLasso</a:t>
            </a:r>
            <a:endParaRPr lang="en-US" sz="1600" b="1" dirty="0" smtClean="0"/>
          </a:p>
          <a:p>
            <a:r>
              <a:rPr lang="en-US" sz="1600" b="1" dirty="0" err="1" smtClean="0"/>
              <a:t>Bayesembler</a:t>
            </a:r>
            <a:endParaRPr lang="en-US" sz="1600" b="1" dirty="0" smtClean="0"/>
          </a:p>
          <a:p>
            <a:r>
              <a:rPr lang="en-US" sz="1600" b="1" dirty="0" smtClean="0"/>
              <a:t>Trip</a:t>
            </a:r>
          </a:p>
          <a:p>
            <a:r>
              <a:rPr lang="en-US" sz="1600" b="1" dirty="0" err="1" smtClean="0"/>
              <a:t>Traph</a:t>
            </a:r>
            <a:endParaRPr lang="en-US" sz="1600" b="1" dirty="0" smtClean="0"/>
          </a:p>
          <a:p>
            <a:r>
              <a:rPr lang="en-US" sz="1600" b="1" dirty="0" smtClean="0"/>
              <a:t>CEM</a:t>
            </a:r>
          </a:p>
          <a:p>
            <a:r>
              <a:rPr lang="en-US" sz="1600" b="1" dirty="0" err="1" smtClean="0"/>
              <a:t>TransComb</a:t>
            </a:r>
            <a:endParaRPr lang="en-US" sz="1600" b="1" dirty="0" smtClean="0"/>
          </a:p>
          <a:p>
            <a:r>
              <a:rPr lang="en-US" sz="1600" b="1" dirty="0" smtClean="0"/>
              <a:t>…</a:t>
            </a:r>
          </a:p>
        </p:txBody>
      </p:sp>
      <p:sp>
        <p:nvSpPr>
          <p:cNvPr id="10" name="TextBox 9"/>
          <p:cNvSpPr txBox="1"/>
          <p:nvPr/>
        </p:nvSpPr>
        <p:spPr>
          <a:xfrm>
            <a:off x="3642564" y="2117555"/>
            <a:ext cx="808535" cy="1354217"/>
          </a:xfrm>
          <a:prstGeom prst="rect">
            <a:avLst/>
          </a:prstGeom>
          <a:solidFill>
            <a:schemeClr val="bg1"/>
          </a:solidFill>
          <a:ln>
            <a:solidFill>
              <a:schemeClr val="tx1"/>
            </a:solidFill>
            <a:prstDash val="sysDash"/>
          </a:ln>
        </p:spPr>
        <p:txBody>
          <a:bodyPr wrap="none" rtlCol="0">
            <a:spAutoFit/>
          </a:bodyPr>
          <a:lstStyle/>
          <a:p>
            <a:r>
              <a:rPr lang="en-US" sz="1600" b="1" dirty="0" err="1" smtClean="0"/>
              <a:t>TopHat</a:t>
            </a:r>
            <a:r>
              <a:rPr lang="en-US" sz="1600" b="1" dirty="0" smtClean="0"/>
              <a:t> </a:t>
            </a:r>
            <a:br>
              <a:rPr lang="en-US" sz="1600" b="1" dirty="0" smtClean="0"/>
            </a:br>
            <a:r>
              <a:rPr lang="en-US" sz="1600" b="1" dirty="0" smtClean="0"/>
              <a:t>STAR</a:t>
            </a:r>
            <a:br>
              <a:rPr lang="en-US" sz="1600" b="1" dirty="0" smtClean="0"/>
            </a:br>
            <a:r>
              <a:rPr lang="en-US" sz="1600" b="1" dirty="0" smtClean="0"/>
              <a:t>HISAT</a:t>
            </a:r>
          </a:p>
          <a:p>
            <a:r>
              <a:rPr lang="en-US" sz="1600" b="1" dirty="0" smtClean="0"/>
              <a:t>GSNAP</a:t>
            </a:r>
          </a:p>
          <a:p>
            <a:r>
              <a:rPr lang="en-US" sz="1600" b="1" dirty="0" smtClean="0"/>
              <a:t>…</a:t>
            </a:r>
            <a:endParaRPr lang="en-US" sz="1600" b="1" dirty="0"/>
          </a:p>
        </p:txBody>
      </p:sp>
      <p:sp>
        <p:nvSpPr>
          <p:cNvPr id="3" name="TextBox 2"/>
          <p:cNvSpPr txBox="1"/>
          <p:nvPr/>
        </p:nvSpPr>
        <p:spPr>
          <a:xfrm>
            <a:off x="3120692" y="1038272"/>
            <a:ext cx="3969356" cy="461665"/>
          </a:xfrm>
          <a:prstGeom prst="rect">
            <a:avLst/>
          </a:prstGeom>
          <a:solidFill>
            <a:srgbClr val="FFFFFF">
              <a:alpha val="70000"/>
            </a:srgbClr>
          </a:solidFill>
          <a:ln w="28575" cmpd="sng">
            <a:solidFill>
              <a:schemeClr val="tx1"/>
            </a:solidFill>
            <a:prstDash val="sysDash"/>
          </a:ln>
        </p:spPr>
        <p:txBody>
          <a:bodyPr wrap="none" rtlCol="0">
            <a:spAutoFit/>
          </a:bodyPr>
          <a:lstStyle/>
          <a:p>
            <a:r>
              <a:rPr lang="en-US" sz="2400" b="1" dirty="0" smtClean="0"/>
              <a:t>Many tools to choose among:</a:t>
            </a:r>
            <a:endParaRPr lang="en-US" sz="2400" b="1" dirty="0"/>
          </a:p>
        </p:txBody>
      </p:sp>
    </p:spTree>
    <p:extLst>
      <p:ext uri="{BB962C8B-B14F-4D97-AF65-F5344CB8AC3E}">
        <p14:creationId xmlns:p14="http://schemas.microsoft.com/office/powerpoint/2010/main" val="13293713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910" y="-42807"/>
            <a:ext cx="8229600" cy="1143000"/>
          </a:xfrm>
        </p:spPr>
        <p:txBody>
          <a:bodyPr>
            <a:normAutofit/>
          </a:bodyPr>
          <a:lstStyle/>
          <a:p>
            <a:r>
              <a:rPr lang="en-US" sz="3600" dirty="0" smtClean="0"/>
              <a:t>Overview of the Tuxedo Software Suite</a:t>
            </a:r>
            <a:endParaRPr lang="en-US" sz="3600" dirty="0"/>
          </a:p>
        </p:txBody>
      </p:sp>
      <p:sp>
        <p:nvSpPr>
          <p:cNvPr id="4" name="TextBox 3"/>
          <p:cNvSpPr txBox="1"/>
          <p:nvPr/>
        </p:nvSpPr>
        <p:spPr>
          <a:xfrm>
            <a:off x="1086740" y="1728412"/>
            <a:ext cx="3418800" cy="369332"/>
          </a:xfrm>
          <a:prstGeom prst="rect">
            <a:avLst/>
          </a:prstGeom>
          <a:noFill/>
        </p:spPr>
        <p:txBody>
          <a:bodyPr wrap="none" rtlCol="0">
            <a:spAutoFit/>
          </a:bodyPr>
          <a:lstStyle/>
          <a:p>
            <a:r>
              <a:rPr lang="en-US" dirty="0" smtClean="0"/>
              <a:t>Bowtie (fast short-read alignment)</a:t>
            </a:r>
            <a:endParaRPr lang="en-US" dirty="0"/>
          </a:p>
        </p:txBody>
      </p:sp>
      <p:sp>
        <p:nvSpPr>
          <p:cNvPr id="5" name="TextBox 4"/>
          <p:cNvSpPr txBox="1"/>
          <p:nvPr/>
        </p:nvSpPr>
        <p:spPr>
          <a:xfrm>
            <a:off x="968901" y="2185354"/>
            <a:ext cx="3752875" cy="369332"/>
          </a:xfrm>
          <a:prstGeom prst="rect">
            <a:avLst/>
          </a:prstGeom>
          <a:noFill/>
        </p:spPr>
        <p:txBody>
          <a:bodyPr wrap="none" rtlCol="0">
            <a:spAutoFit/>
          </a:bodyPr>
          <a:lstStyle/>
          <a:p>
            <a:r>
              <a:rPr lang="en-US" dirty="0" err="1" smtClean="0"/>
              <a:t>TopHat</a:t>
            </a:r>
            <a:r>
              <a:rPr lang="en-US" dirty="0" smtClean="0"/>
              <a:t> (spliced short-read alignment)</a:t>
            </a:r>
            <a:endParaRPr lang="en-US" dirty="0"/>
          </a:p>
        </p:txBody>
      </p:sp>
      <p:sp>
        <p:nvSpPr>
          <p:cNvPr id="6" name="TextBox 5"/>
          <p:cNvSpPr txBox="1"/>
          <p:nvPr/>
        </p:nvSpPr>
        <p:spPr>
          <a:xfrm>
            <a:off x="680850" y="3194944"/>
            <a:ext cx="5109354" cy="369332"/>
          </a:xfrm>
          <a:prstGeom prst="rect">
            <a:avLst/>
          </a:prstGeom>
          <a:noFill/>
        </p:spPr>
        <p:txBody>
          <a:bodyPr wrap="none" rtlCol="0">
            <a:spAutoFit/>
          </a:bodyPr>
          <a:lstStyle/>
          <a:p>
            <a:r>
              <a:rPr lang="en-US" dirty="0" smtClean="0"/>
              <a:t>Cufflinks (transcript reconstruction from alignments)</a:t>
            </a:r>
            <a:endParaRPr lang="en-US" dirty="0"/>
          </a:p>
        </p:txBody>
      </p:sp>
      <p:sp>
        <p:nvSpPr>
          <p:cNvPr id="7" name="TextBox 6"/>
          <p:cNvSpPr txBox="1"/>
          <p:nvPr/>
        </p:nvSpPr>
        <p:spPr>
          <a:xfrm>
            <a:off x="1086740" y="4138252"/>
            <a:ext cx="3943132" cy="369332"/>
          </a:xfrm>
          <a:prstGeom prst="rect">
            <a:avLst/>
          </a:prstGeom>
          <a:noFill/>
        </p:spPr>
        <p:txBody>
          <a:bodyPr wrap="none" rtlCol="0">
            <a:spAutoFit/>
          </a:bodyPr>
          <a:lstStyle/>
          <a:p>
            <a:r>
              <a:rPr lang="en-US" dirty="0" err="1" smtClean="0"/>
              <a:t>Cuffdiff</a:t>
            </a:r>
            <a:r>
              <a:rPr lang="en-US" dirty="0" smtClean="0"/>
              <a:t> (differential expression analysis)</a:t>
            </a:r>
            <a:endParaRPr lang="en-US" dirty="0"/>
          </a:p>
        </p:txBody>
      </p:sp>
      <p:sp>
        <p:nvSpPr>
          <p:cNvPr id="8" name="TextBox 7"/>
          <p:cNvSpPr txBox="1"/>
          <p:nvPr/>
        </p:nvSpPr>
        <p:spPr>
          <a:xfrm>
            <a:off x="968901" y="5198331"/>
            <a:ext cx="3869193" cy="369332"/>
          </a:xfrm>
          <a:prstGeom prst="rect">
            <a:avLst/>
          </a:prstGeom>
          <a:noFill/>
        </p:spPr>
        <p:txBody>
          <a:bodyPr wrap="none" rtlCol="0">
            <a:spAutoFit/>
          </a:bodyPr>
          <a:lstStyle/>
          <a:p>
            <a:r>
              <a:rPr lang="en-US" dirty="0" err="1" smtClean="0"/>
              <a:t>CummeRbund</a:t>
            </a:r>
            <a:r>
              <a:rPr lang="en-US" dirty="0" smtClean="0"/>
              <a:t> (visualization &amp; analysis)</a:t>
            </a:r>
            <a:endParaRPr lang="en-US" dirty="0"/>
          </a:p>
        </p:txBody>
      </p:sp>
      <p:pic>
        <p:nvPicPr>
          <p:cNvPr id="9" name="Picture 8"/>
          <p:cNvPicPr>
            <a:picLocks noChangeAspect="1"/>
          </p:cNvPicPr>
          <p:nvPr/>
        </p:nvPicPr>
        <p:blipFill>
          <a:blip r:embed="rId2"/>
          <a:stretch>
            <a:fillRect/>
          </a:stretch>
        </p:blipFill>
        <p:spPr>
          <a:xfrm>
            <a:off x="6089587" y="3167164"/>
            <a:ext cx="1268821" cy="1176247"/>
          </a:xfrm>
          <a:prstGeom prst="rect">
            <a:avLst/>
          </a:prstGeom>
        </p:spPr>
      </p:pic>
      <p:pic>
        <p:nvPicPr>
          <p:cNvPr id="10" name="Picture 9"/>
          <p:cNvPicPr>
            <a:picLocks noChangeAspect="1"/>
          </p:cNvPicPr>
          <p:nvPr/>
        </p:nvPicPr>
        <p:blipFill>
          <a:blip r:embed="rId3"/>
          <a:stretch>
            <a:fillRect/>
          </a:stretch>
        </p:blipFill>
        <p:spPr>
          <a:xfrm>
            <a:off x="6167864" y="2021596"/>
            <a:ext cx="1125079" cy="843810"/>
          </a:xfrm>
          <a:prstGeom prst="rect">
            <a:avLst/>
          </a:prstGeom>
        </p:spPr>
      </p:pic>
      <p:pic>
        <p:nvPicPr>
          <p:cNvPr id="11" name="Picture 10"/>
          <p:cNvPicPr>
            <a:picLocks noChangeAspect="1"/>
          </p:cNvPicPr>
          <p:nvPr/>
        </p:nvPicPr>
        <p:blipFill>
          <a:blip r:embed="rId4"/>
          <a:stretch>
            <a:fillRect/>
          </a:stretch>
        </p:blipFill>
        <p:spPr>
          <a:xfrm>
            <a:off x="6431776" y="1596640"/>
            <a:ext cx="520744" cy="398768"/>
          </a:xfrm>
          <a:prstGeom prst="rect">
            <a:avLst/>
          </a:prstGeom>
        </p:spPr>
      </p:pic>
      <p:pic>
        <p:nvPicPr>
          <p:cNvPr id="12" name="Picture 11"/>
          <p:cNvPicPr>
            <a:picLocks noChangeAspect="1"/>
          </p:cNvPicPr>
          <p:nvPr/>
        </p:nvPicPr>
        <p:blipFill>
          <a:blip r:embed="rId5"/>
          <a:stretch>
            <a:fillRect/>
          </a:stretch>
        </p:blipFill>
        <p:spPr>
          <a:xfrm>
            <a:off x="5570867" y="4497172"/>
            <a:ext cx="2848094" cy="2140981"/>
          </a:xfrm>
          <a:prstGeom prst="rect">
            <a:avLst/>
          </a:prstGeom>
        </p:spPr>
      </p:pic>
      <p:cxnSp>
        <p:nvCxnSpPr>
          <p:cNvPr id="14" name="Straight Arrow Connector 13"/>
          <p:cNvCxnSpPr>
            <a:stCxn id="5" idx="2"/>
          </p:cNvCxnSpPr>
          <p:nvPr/>
        </p:nvCxnSpPr>
        <p:spPr>
          <a:xfrm>
            <a:off x="2845339" y="2554686"/>
            <a:ext cx="8990" cy="6124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35733" y="4676138"/>
            <a:ext cx="8990" cy="391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835733" y="3668349"/>
            <a:ext cx="8990" cy="4076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85959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14.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939" y="677617"/>
            <a:ext cx="5154821" cy="5826845"/>
          </a:xfrm>
          <a:prstGeom prst="rect">
            <a:avLst/>
          </a:prstGeom>
        </p:spPr>
      </p:pic>
      <p:sp>
        <p:nvSpPr>
          <p:cNvPr id="5" name="TextBox 4"/>
          <p:cNvSpPr txBox="1"/>
          <p:nvPr/>
        </p:nvSpPr>
        <p:spPr>
          <a:xfrm>
            <a:off x="2854329" y="64088"/>
            <a:ext cx="3192601" cy="523220"/>
          </a:xfrm>
          <a:prstGeom prst="rect">
            <a:avLst/>
          </a:prstGeom>
          <a:noFill/>
        </p:spPr>
        <p:txBody>
          <a:bodyPr wrap="none" rtlCol="0">
            <a:spAutoFit/>
          </a:bodyPr>
          <a:lstStyle/>
          <a:p>
            <a:r>
              <a:rPr lang="en-US" sz="2800" dirty="0" smtClean="0"/>
              <a:t>The </a:t>
            </a:r>
            <a:r>
              <a:rPr lang="en-US" sz="2800" dirty="0" err="1" smtClean="0"/>
              <a:t>TopHat</a:t>
            </a:r>
            <a:r>
              <a:rPr lang="en-US" sz="2800" dirty="0" smtClean="0"/>
              <a:t> Pipeline</a:t>
            </a:r>
            <a:endParaRPr lang="en-US" sz="2800" dirty="0"/>
          </a:p>
        </p:txBody>
      </p:sp>
      <p:sp>
        <p:nvSpPr>
          <p:cNvPr id="6" name="TextBox 5"/>
          <p:cNvSpPr txBox="1"/>
          <p:nvPr/>
        </p:nvSpPr>
        <p:spPr>
          <a:xfrm>
            <a:off x="114073" y="6472301"/>
            <a:ext cx="5480512" cy="369332"/>
          </a:xfrm>
          <a:prstGeom prst="rect">
            <a:avLst/>
          </a:prstGeom>
          <a:noFill/>
        </p:spPr>
        <p:txBody>
          <a:bodyPr wrap="none" rtlCol="0">
            <a:spAutoFit/>
          </a:bodyPr>
          <a:lstStyle/>
          <a:p>
            <a:r>
              <a:rPr lang="en-US" dirty="0" smtClean="0"/>
              <a:t>From </a:t>
            </a:r>
            <a:r>
              <a:rPr lang="en-US" dirty="0" err="1" smtClean="0"/>
              <a:t>Trapnell</a:t>
            </a:r>
            <a:r>
              <a:rPr lang="en-US" dirty="0" smtClean="0"/>
              <a:t>, </a:t>
            </a:r>
            <a:r>
              <a:rPr lang="en-US" dirty="0" err="1" smtClean="0"/>
              <a:t>Pachter</a:t>
            </a:r>
            <a:r>
              <a:rPr lang="en-US" dirty="0" smtClean="0"/>
              <a:t>, &amp; </a:t>
            </a:r>
            <a:r>
              <a:rPr lang="en-US" dirty="0" err="1" smtClean="0"/>
              <a:t>Salzberg</a:t>
            </a:r>
            <a:r>
              <a:rPr lang="en-US" dirty="0" smtClean="0"/>
              <a:t>. Bioinformatics. 2009  </a:t>
            </a:r>
            <a:endParaRPr lang="en-US" dirty="0"/>
          </a:p>
        </p:txBody>
      </p:sp>
    </p:spTree>
    <p:extLst>
      <p:ext uri="{BB962C8B-B14F-4D97-AF65-F5344CB8AC3E}">
        <p14:creationId xmlns:p14="http://schemas.microsoft.com/office/powerpoint/2010/main" val="1598175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12849932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310236715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6427" y="791965"/>
            <a:ext cx="7803376" cy="5355313"/>
          </a:xfrm>
          <a:prstGeom prst="rect">
            <a:avLst/>
          </a:prstGeom>
          <a:noFill/>
        </p:spPr>
        <p:txBody>
          <a:bodyPr wrap="none" rtlCol="0">
            <a:spAutoFit/>
          </a:bodyPr>
          <a:lstStyle/>
          <a:p>
            <a:r>
              <a:rPr lang="en-US" dirty="0" smtClean="0">
                <a:latin typeface="Courier New"/>
                <a:cs typeface="Courier New"/>
              </a:rPr>
              <a:t>0       61G9EAAXX100520:5:100:10095:16477</a:t>
            </a:r>
          </a:p>
          <a:p>
            <a:r>
              <a:rPr lang="en-US" dirty="0" smtClean="0">
                <a:latin typeface="Courier New"/>
                <a:cs typeface="Courier New"/>
              </a:rPr>
              <a:t>1       83</a:t>
            </a:r>
          </a:p>
          <a:p>
            <a:r>
              <a:rPr lang="en-US" dirty="0" smtClean="0">
                <a:latin typeface="Courier New"/>
                <a:cs typeface="Courier New"/>
              </a:rPr>
              <a:t>2       chr1</a:t>
            </a:r>
          </a:p>
          <a:p>
            <a:r>
              <a:rPr lang="en-US" dirty="0" smtClean="0">
                <a:latin typeface="Courier New"/>
                <a:cs typeface="Courier New"/>
              </a:rPr>
              <a:t>3       51986</a:t>
            </a:r>
          </a:p>
          <a:p>
            <a:r>
              <a:rPr lang="en-US" dirty="0" smtClean="0">
                <a:latin typeface="Courier New"/>
                <a:cs typeface="Courier New"/>
              </a:rPr>
              <a:t>4       38</a:t>
            </a:r>
          </a:p>
          <a:p>
            <a:r>
              <a:rPr lang="en-US" dirty="0" smtClean="0">
                <a:latin typeface="Courier New"/>
                <a:cs typeface="Courier New"/>
              </a:rPr>
              <a:t>5       46M</a:t>
            </a:r>
          </a:p>
          <a:p>
            <a:r>
              <a:rPr lang="en-US" dirty="0" smtClean="0">
                <a:latin typeface="Courier New"/>
                <a:cs typeface="Courier New"/>
              </a:rPr>
              <a:t>6       =</a:t>
            </a:r>
          </a:p>
          <a:p>
            <a:r>
              <a:rPr lang="en-US" dirty="0" smtClean="0">
                <a:latin typeface="Courier New"/>
                <a:cs typeface="Courier New"/>
              </a:rPr>
              <a:t>7       51789</a:t>
            </a:r>
          </a:p>
          <a:p>
            <a:r>
              <a:rPr lang="en-US" dirty="0" smtClean="0">
                <a:latin typeface="Courier New"/>
                <a:cs typeface="Courier New"/>
              </a:rPr>
              <a:t>8       -264</a:t>
            </a:r>
          </a:p>
          <a:p>
            <a:r>
              <a:rPr lang="en-US" dirty="0" smtClean="0">
                <a:latin typeface="Courier New"/>
                <a:cs typeface="Courier New"/>
              </a:rPr>
              <a:t>9       CCCAAACAAGCCGAACTAGCTGATTTGGCTCGTAAAGACCCGGAAA</a:t>
            </a:r>
          </a:p>
          <a:p>
            <a:r>
              <a:rPr lang="en-US" dirty="0" smtClean="0">
                <a:latin typeface="Courier New"/>
                <a:cs typeface="Courier New"/>
              </a:rPr>
              <a:t>10      ###CB?=ADDBCBCDEEFFDEFFFDEFFGDBEFGEDGCFGFGGGGG</a:t>
            </a:r>
          </a:p>
          <a:p>
            <a:r>
              <a:rPr lang="en-US" dirty="0" smtClean="0">
                <a:latin typeface="Courier New"/>
                <a:cs typeface="Courier New"/>
              </a:rPr>
              <a:t>11      MD:Z:67</a:t>
            </a:r>
          </a:p>
          <a:p>
            <a:r>
              <a:rPr lang="en-US" dirty="0" smtClean="0">
                <a:latin typeface="Courier New"/>
                <a:cs typeface="Courier New"/>
              </a:rPr>
              <a:t>12      NH:i:1</a:t>
            </a:r>
          </a:p>
          <a:p>
            <a:r>
              <a:rPr lang="en-US" dirty="0" smtClean="0">
                <a:latin typeface="Courier New"/>
                <a:cs typeface="Courier New"/>
              </a:rPr>
              <a:t>13      HI:i:1</a:t>
            </a:r>
          </a:p>
          <a:p>
            <a:r>
              <a:rPr lang="en-US" dirty="0" smtClean="0">
                <a:latin typeface="Courier New"/>
                <a:cs typeface="Courier New"/>
              </a:rPr>
              <a:t>14      NM:i:0</a:t>
            </a:r>
          </a:p>
          <a:p>
            <a:r>
              <a:rPr lang="en-US" dirty="0" smtClean="0">
                <a:latin typeface="Courier New"/>
                <a:cs typeface="Courier New"/>
              </a:rPr>
              <a:t>15      SM:i:38</a:t>
            </a:r>
          </a:p>
          <a:p>
            <a:r>
              <a:rPr lang="en-US" dirty="0" smtClean="0">
                <a:latin typeface="Courier New"/>
                <a:cs typeface="Courier New"/>
              </a:rPr>
              <a:t>16      XQ:i:40</a:t>
            </a:r>
          </a:p>
          <a:p>
            <a:r>
              <a:rPr lang="en-US" dirty="0" smtClean="0">
                <a:latin typeface="Courier New"/>
                <a:cs typeface="Courier New"/>
              </a:rPr>
              <a:t>17      X2:i:0</a:t>
            </a:r>
          </a:p>
          <a:p>
            <a:endParaRPr lang="en-US" dirty="0">
              <a:latin typeface="Courier New"/>
              <a:cs typeface="Courier New"/>
            </a:endParaRPr>
          </a:p>
        </p:txBody>
      </p:sp>
      <p:sp>
        <p:nvSpPr>
          <p:cNvPr id="7" name="TextBox 6"/>
          <p:cNvSpPr txBox="1"/>
          <p:nvPr/>
        </p:nvSpPr>
        <p:spPr>
          <a:xfrm>
            <a:off x="300425" y="177510"/>
            <a:ext cx="8518077" cy="461665"/>
          </a:xfrm>
          <a:prstGeom prst="rect">
            <a:avLst/>
          </a:prstGeom>
          <a:noFill/>
        </p:spPr>
        <p:txBody>
          <a:bodyPr wrap="none" rtlCol="0">
            <a:spAutoFit/>
          </a:bodyPr>
          <a:lstStyle/>
          <a:p>
            <a:r>
              <a:rPr lang="en-US" sz="2400" dirty="0" smtClean="0"/>
              <a:t>Alignments are reported in a compact representation: SAM format</a:t>
            </a:r>
            <a:endParaRPr lang="en-US" sz="2400" dirty="0"/>
          </a:p>
        </p:txBody>
      </p:sp>
      <p:sp>
        <p:nvSpPr>
          <p:cNvPr id="2" name="TextBox 1"/>
          <p:cNvSpPr txBox="1"/>
          <p:nvPr/>
        </p:nvSpPr>
        <p:spPr>
          <a:xfrm>
            <a:off x="6445360" y="778310"/>
            <a:ext cx="1335109" cy="369332"/>
          </a:xfrm>
          <a:prstGeom prst="rect">
            <a:avLst/>
          </a:prstGeom>
          <a:noFill/>
        </p:spPr>
        <p:txBody>
          <a:bodyPr wrap="none" rtlCol="0">
            <a:spAutoFit/>
          </a:bodyPr>
          <a:lstStyle/>
          <a:p>
            <a:r>
              <a:rPr lang="en-US" dirty="0" smtClean="0">
                <a:solidFill>
                  <a:srgbClr val="FF6600"/>
                </a:solidFill>
              </a:rPr>
              <a:t>(read name)</a:t>
            </a:r>
            <a:endParaRPr lang="en-US" dirty="0">
              <a:solidFill>
                <a:srgbClr val="FF6600"/>
              </a:solidFill>
            </a:endParaRPr>
          </a:p>
        </p:txBody>
      </p:sp>
      <p:sp>
        <p:nvSpPr>
          <p:cNvPr id="3" name="TextBox 2"/>
          <p:cNvSpPr txBox="1"/>
          <p:nvPr/>
        </p:nvSpPr>
        <p:spPr>
          <a:xfrm>
            <a:off x="2239489" y="1052057"/>
            <a:ext cx="4588065" cy="369332"/>
          </a:xfrm>
          <a:prstGeom prst="rect">
            <a:avLst/>
          </a:prstGeom>
          <a:noFill/>
        </p:spPr>
        <p:txBody>
          <a:bodyPr wrap="none" rtlCol="0">
            <a:spAutoFit/>
          </a:bodyPr>
          <a:lstStyle/>
          <a:p>
            <a:r>
              <a:rPr lang="en-US" dirty="0" smtClean="0">
                <a:solidFill>
                  <a:srgbClr val="FF6600"/>
                </a:solidFill>
              </a:rPr>
              <a:t>(FLAGS stored as bit fields; 83 = 00001010011 )</a:t>
            </a:r>
            <a:endParaRPr lang="en-US" dirty="0">
              <a:solidFill>
                <a:srgbClr val="FF6600"/>
              </a:solidFill>
            </a:endParaRPr>
          </a:p>
        </p:txBody>
      </p:sp>
      <p:sp>
        <p:nvSpPr>
          <p:cNvPr id="4" name="TextBox 3"/>
          <p:cNvSpPr txBox="1"/>
          <p:nvPr/>
        </p:nvSpPr>
        <p:spPr>
          <a:xfrm>
            <a:off x="2551799" y="1339459"/>
            <a:ext cx="1890324" cy="369332"/>
          </a:xfrm>
          <a:prstGeom prst="rect">
            <a:avLst/>
          </a:prstGeom>
          <a:noFill/>
        </p:spPr>
        <p:txBody>
          <a:bodyPr wrap="none" rtlCol="0">
            <a:spAutoFit/>
          </a:bodyPr>
          <a:lstStyle/>
          <a:p>
            <a:r>
              <a:rPr lang="en-US" dirty="0" smtClean="0">
                <a:solidFill>
                  <a:srgbClr val="FF6600"/>
                </a:solidFill>
              </a:rPr>
              <a:t>(alignment target)</a:t>
            </a:r>
            <a:endParaRPr lang="en-US" dirty="0">
              <a:solidFill>
                <a:srgbClr val="FF6600"/>
              </a:solidFill>
            </a:endParaRPr>
          </a:p>
        </p:txBody>
      </p:sp>
      <p:sp>
        <p:nvSpPr>
          <p:cNvPr id="8" name="TextBox 7"/>
          <p:cNvSpPr txBox="1"/>
          <p:nvPr/>
        </p:nvSpPr>
        <p:spPr>
          <a:xfrm>
            <a:off x="2539911" y="1599551"/>
            <a:ext cx="2657436" cy="369332"/>
          </a:xfrm>
          <a:prstGeom prst="rect">
            <a:avLst/>
          </a:prstGeom>
          <a:noFill/>
        </p:spPr>
        <p:txBody>
          <a:bodyPr wrap="none" rtlCol="0">
            <a:spAutoFit/>
          </a:bodyPr>
          <a:lstStyle/>
          <a:p>
            <a:r>
              <a:rPr lang="en-US" dirty="0" smtClean="0">
                <a:solidFill>
                  <a:srgbClr val="FF6600"/>
                </a:solidFill>
              </a:rPr>
              <a:t>(position alignment starts)</a:t>
            </a:r>
            <a:endParaRPr lang="en-US" dirty="0">
              <a:solidFill>
                <a:srgbClr val="FF6600"/>
              </a:solidFill>
            </a:endParaRPr>
          </a:p>
        </p:txBody>
      </p:sp>
      <p:sp>
        <p:nvSpPr>
          <p:cNvPr id="9" name="TextBox 8"/>
          <p:cNvSpPr txBox="1"/>
          <p:nvPr/>
        </p:nvSpPr>
        <p:spPr>
          <a:xfrm>
            <a:off x="2317915" y="2130109"/>
            <a:ext cx="5431144" cy="369332"/>
          </a:xfrm>
          <a:prstGeom prst="rect">
            <a:avLst/>
          </a:prstGeom>
          <a:noFill/>
        </p:spPr>
        <p:txBody>
          <a:bodyPr wrap="none" rtlCol="0">
            <a:spAutoFit/>
          </a:bodyPr>
          <a:lstStyle/>
          <a:p>
            <a:r>
              <a:rPr lang="en-US" dirty="0" smtClean="0">
                <a:solidFill>
                  <a:srgbClr val="FF6600"/>
                </a:solidFill>
              </a:rPr>
              <a:t>(Compact description of the alignment in CIGAR format)</a:t>
            </a:r>
            <a:endParaRPr lang="en-US" dirty="0">
              <a:solidFill>
                <a:srgbClr val="FF6600"/>
              </a:solidFill>
            </a:endParaRPr>
          </a:p>
        </p:txBody>
      </p:sp>
      <p:sp>
        <p:nvSpPr>
          <p:cNvPr id="10" name="TextBox 9"/>
          <p:cNvSpPr txBox="1"/>
          <p:nvPr/>
        </p:nvSpPr>
        <p:spPr>
          <a:xfrm>
            <a:off x="3510616" y="4792090"/>
            <a:ext cx="1244489" cy="369332"/>
          </a:xfrm>
          <a:prstGeom prst="rect">
            <a:avLst/>
          </a:prstGeom>
          <a:noFill/>
        </p:spPr>
        <p:txBody>
          <a:bodyPr wrap="none" rtlCol="0">
            <a:spAutoFit/>
          </a:bodyPr>
          <a:lstStyle/>
          <a:p>
            <a:r>
              <a:rPr lang="en-US" dirty="0" smtClean="0">
                <a:solidFill>
                  <a:srgbClr val="FF6600"/>
                </a:solidFill>
              </a:rPr>
              <a:t>(Metadata)</a:t>
            </a:r>
            <a:endParaRPr lang="en-US" dirty="0">
              <a:solidFill>
                <a:srgbClr val="FF6600"/>
              </a:solidFill>
            </a:endParaRPr>
          </a:p>
        </p:txBody>
      </p:sp>
      <p:sp>
        <p:nvSpPr>
          <p:cNvPr id="11" name="TextBox 10"/>
          <p:cNvSpPr txBox="1"/>
          <p:nvPr/>
        </p:nvSpPr>
        <p:spPr>
          <a:xfrm>
            <a:off x="2876707" y="3004002"/>
            <a:ext cx="6064694" cy="369332"/>
          </a:xfrm>
          <a:prstGeom prst="rect">
            <a:avLst/>
          </a:prstGeom>
          <a:noFill/>
        </p:spPr>
        <p:txBody>
          <a:bodyPr wrap="none" rtlCol="0">
            <a:spAutoFit/>
          </a:bodyPr>
          <a:lstStyle/>
          <a:p>
            <a:r>
              <a:rPr lang="en-US" dirty="0" smtClean="0">
                <a:solidFill>
                  <a:srgbClr val="FF6600"/>
                </a:solidFill>
              </a:rPr>
              <a:t>(read sequence, oriented according to the forward alignment)</a:t>
            </a:r>
            <a:endParaRPr lang="en-US" dirty="0">
              <a:solidFill>
                <a:srgbClr val="FF6600"/>
              </a:solidFill>
            </a:endParaRPr>
          </a:p>
        </p:txBody>
      </p:sp>
      <p:cxnSp>
        <p:nvCxnSpPr>
          <p:cNvPr id="13" name="Straight Arrow Connector 12"/>
          <p:cNvCxnSpPr>
            <a:endCxn id="11" idx="1"/>
          </p:cNvCxnSpPr>
          <p:nvPr/>
        </p:nvCxnSpPr>
        <p:spPr>
          <a:xfrm flipV="1">
            <a:off x="2594531" y="3188668"/>
            <a:ext cx="282176" cy="184668"/>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04799" y="3754337"/>
            <a:ext cx="2101094" cy="369332"/>
          </a:xfrm>
          <a:prstGeom prst="rect">
            <a:avLst/>
          </a:prstGeom>
          <a:noFill/>
        </p:spPr>
        <p:txBody>
          <a:bodyPr wrap="none" rtlCol="0">
            <a:spAutoFit/>
          </a:bodyPr>
          <a:lstStyle/>
          <a:p>
            <a:r>
              <a:rPr lang="en-US" dirty="0" smtClean="0">
                <a:solidFill>
                  <a:srgbClr val="FF6600"/>
                </a:solidFill>
              </a:rPr>
              <a:t>(base quality values)</a:t>
            </a:r>
            <a:endParaRPr lang="en-US" dirty="0">
              <a:solidFill>
                <a:srgbClr val="FF6600"/>
              </a:solidFill>
            </a:endParaRPr>
          </a:p>
        </p:txBody>
      </p:sp>
      <p:cxnSp>
        <p:nvCxnSpPr>
          <p:cNvPr id="17" name="Straight Arrow Connector 16"/>
          <p:cNvCxnSpPr/>
          <p:nvPr/>
        </p:nvCxnSpPr>
        <p:spPr>
          <a:xfrm>
            <a:off x="6490898" y="3864237"/>
            <a:ext cx="282176" cy="12354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09662" y="1614521"/>
            <a:ext cx="8206898" cy="33707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90"/>
                </a:solidFill>
              </a:rPr>
              <a:t>Still not compact enough…  </a:t>
            </a:r>
          </a:p>
          <a:p>
            <a:pPr algn="ctr"/>
            <a:r>
              <a:rPr lang="en-US" sz="2800" dirty="0" smtClean="0">
                <a:solidFill>
                  <a:srgbClr val="000090"/>
                </a:solidFill>
              </a:rPr>
              <a:t>Millions to billions of reads takes up a lot of space!!</a:t>
            </a:r>
          </a:p>
          <a:p>
            <a:pPr algn="ctr"/>
            <a:endParaRPr lang="en-US" sz="2800" dirty="0">
              <a:solidFill>
                <a:srgbClr val="000090"/>
              </a:solidFill>
            </a:endParaRPr>
          </a:p>
          <a:p>
            <a:pPr algn="ctr"/>
            <a:r>
              <a:rPr lang="en-US" sz="2800" dirty="0" smtClean="0">
                <a:solidFill>
                  <a:srgbClr val="000090"/>
                </a:solidFill>
              </a:rPr>
              <a:t>Convert SAM to binary – BAM format.</a:t>
            </a:r>
            <a:endParaRPr lang="en-US" sz="2800" dirty="0">
              <a:solidFill>
                <a:srgbClr val="000090"/>
              </a:solidFill>
            </a:endParaRPr>
          </a:p>
        </p:txBody>
      </p:sp>
      <p:sp>
        <p:nvSpPr>
          <p:cNvPr id="18" name="TextBox 17"/>
          <p:cNvSpPr txBox="1"/>
          <p:nvPr/>
        </p:nvSpPr>
        <p:spPr>
          <a:xfrm>
            <a:off x="504497" y="6262219"/>
            <a:ext cx="6712094" cy="369332"/>
          </a:xfrm>
          <a:prstGeom prst="rect">
            <a:avLst/>
          </a:prstGeom>
          <a:noFill/>
        </p:spPr>
        <p:txBody>
          <a:bodyPr wrap="none" rtlCol="0">
            <a:spAutoFit/>
          </a:bodyPr>
          <a:lstStyle/>
          <a:p>
            <a:r>
              <a:rPr lang="en-US" dirty="0" smtClean="0"/>
              <a:t>SAM format specification:  http</a:t>
            </a:r>
            <a:r>
              <a:rPr lang="en-US" dirty="0"/>
              <a:t>://</a:t>
            </a:r>
            <a:r>
              <a:rPr lang="en-US" dirty="0" err="1"/>
              <a:t>samtools.sourceforge.net</a:t>
            </a:r>
            <a:r>
              <a:rPr lang="en-US" dirty="0"/>
              <a:t>/SAM1.pdf</a:t>
            </a:r>
          </a:p>
        </p:txBody>
      </p:sp>
    </p:spTree>
    <p:extLst>
      <p:ext uri="{BB962C8B-B14F-4D97-AF65-F5344CB8AC3E}">
        <p14:creationId xmlns:p14="http://schemas.microsoft.com/office/powerpoint/2010/main" val="8936198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44"/>
            <a:ext cx="8229600"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700223"/>
            <a:ext cx="8229600" cy="4525963"/>
          </a:xfrm>
        </p:spPr>
        <p:txBody>
          <a:bodyPr>
            <a:normAutofit/>
          </a:bodyPr>
          <a:lstStyle/>
          <a:p>
            <a:r>
              <a:rPr lang="en-US" sz="2000" dirty="0" smtClean="0"/>
              <a:t>Tools for </a:t>
            </a:r>
          </a:p>
          <a:p>
            <a:pPr lvl="1"/>
            <a:r>
              <a:rPr lang="en-US" sz="1800" dirty="0" smtClean="0"/>
              <a:t>converting  SAM &lt;-&gt; BAM</a:t>
            </a:r>
          </a:p>
          <a:p>
            <a:pPr lvl="1"/>
            <a:r>
              <a:rPr lang="en-US" sz="1800" dirty="0" smtClean="0"/>
              <a:t>Viewing BAM files  (</a:t>
            </a:r>
            <a:r>
              <a:rPr lang="en-US" sz="1800" dirty="0" err="1" smtClean="0"/>
              <a:t>eg</a:t>
            </a:r>
            <a:r>
              <a:rPr lang="en-US" sz="1800" dirty="0" smtClean="0"/>
              <a:t>.  </a:t>
            </a:r>
            <a:r>
              <a:rPr lang="en-US" sz="1800" dirty="0" err="1"/>
              <a:t>s</a:t>
            </a:r>
            <a:r>
              <a:rPr lang="en-US" sz="1800" dirty="0" err="1" smtClean="0"/>
              <a:t>amtools</a:t>
            </a:r>
            <a:r>
              <a:rPr lang="en-US" sz="1800" dirty="0" smtClean="0"/>
              <a:t> view </a:t>
            </a:r>
            <a:r>
              <a:rPr lang="en-US" sz="1800" dirty="0" err="1" smtClean="0"/>
              <a:t>file.bam</a:t>
            </a:r>
            <a:r>
              <a:rPr lang="en-US" sz="1800" dirty="0" smtClean="0"/>
              <a:t> | less )</a:t>
            </a:r>
          </a:p>
          <a:p>
            <a:pPr lvl="1"/>
            <a:r>
              <a:rPr lang="en-US" sz="1800" dirty="0" smtClean="0"/>
              <a:t>Sorting BAM files, and lots more:</a:t>
            </a:r>
          </a:p>
          <a:p>
            <a:pPr lvl="1"/>
            <a:endParaRPr lang="en-US" sz="1800" dirty="0"/>
          </a:p>
        </p:txBody>
      </p:sp>
      <p:pic>
        <p:nvPicPr>
          <p:cNvPr id="5" name="Picture 4" descr="Screen Shot 2016-10-17 at 9.2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61" y="2305422"/>
            <a:ext cx="5969000" cy="4267200"/>
          </a:xfrm>
          <a:prstGeom prst="rect">
            <a:avLst/>
          </a:prstGeom>
          <a:ln>
            <a:solidFill>
              <a:srgbClr val="4F81BD"/>
            </a:solidFill>
          </a:ln>
        </p:spPr>
      </p:pic>
    </p:spTree>
    <p:extLst>
      <p:ext uri="{BB962C8B-B14F-4D97-AF65-F5344CB8AC3E}">
        <p14:creationId xmlns:p14="http://schemas.microsoft.com/office/powerpoint/2010/main" val="31837426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RNA-</a:t>
            </a:r>
            <a:r>
              <a:rPr lang="en-US" dirty="0" err="1" smtClean="0"/>
              <a:t>Seq</a:t>
            </a:r>
            <a:r>
              <a:rPr lang="en-US" dirty="0" smtClean="0"/>
              <a:t> Workshop Website</a:t>
            </a:r>
            <a:endParaRPr lang="en-US" dirty="0"/>
          </a:p>
        </p:txBody>
      </p:sp>
      <p:sp>
        <p:nvSpPr>
          <p:cNvPr id="3" name="TextBox 2"/>
          <p:cNvSpPr txBox="1"/>
          <p:nvPr/>
        </p:nvSpPr>
        <p:spPr>
          <a:xfrm>
            <a:off x="1305518" y="1366872"/>
            <a:ext cx="7986082" cy="369332"/>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smtClean="0">
                <a:solidFill>
                  <a:srgbClr val="0000FF"/>
                </a:solidFill>
              </a:rPr>
              <a:t>/</a:t>
            </a:r>
            <a:endParaRPr lang="en-US" dirty="0">
              <a:solidFill>
                <a:srgbClr val="0000FF"/>
              </a:solidFill>
            </a:endParaRPr>
          </a:p>
        </p:txBody>
      </p:sp>
      <p:sp>
        <p:nvSpPr>
          <p:cNvPr id="5" name="TextBox 4"/>
          <p:cNvSpPr txBox="1"/>
          <p:nvPr/>
        </p:nvSpPr>
        <p:spPr>
          <a:xfrm>
            <a:off x="3054301" y="1739680"/>
            <a:ext cx="2682120" cy="369332"/>
          </a:xfrm>
          <a:prstGeom prst="rect">
            <a:avLst/>
          </a:prstGeom>
          <a:noFill/>
        </p:spPr>
        <p:txBody>
          <a:bodyPr wrap="none" rtlCol="0">
            <a:spAutoFit/>
          </a:bodyPr>
          <a:lstStyle/>
          <a:p>
            <a:r>
              <a:rPr lang="en-US" dirty="0" smtClean="0"/>
              <a:t>(click the Wiki link at right)</a:t>
            </a:r>
            <a:endParaRPr lang="en-US" dirty="0"/>
          </a:p>
        </p:txBody>
      </p:sp>
      <p:grpSp>
        <p:nvGrpSpPr>
          <p:cNvPr id="9" name="Group 8"/>
          <p:cNvGrpSpPr/>
          <p:nvPr/>
        </p:nvGrpSpPr>
        <p:grpSpPr>
          <a:xfrm>
            <a:off x="1261679" y="3623805"/>
            <a:ext cx="6494085" cy="2385538"/>
            <a:chOff x="1095359" y="3729631"/>
            <a:chExt cx="6494085" cy="2385538"/>
          </a:xfrm>
        </p:grpSpPr>
        <p:sp>
          <p:nvSpPr>
            <p:cNvPr id="4" name="TextBox 3"/>
            <p:cNvSpPr txBox="1"/>
            <p:nvPr/>
          </p:nvSpPr>
          <p:spPr>
            <a:xfrm>
              <a:off x="1095359" y="4083844"/>
              <a:ext cx="6494085" cy="2031325"/>
            </a:xfrm>
            <a:prstGeom prst="rect">
              <a:avLst/>
            </a:prstGeom>
            <a:noFill/>
          </p:spPr>
          <p:txBody>
            <a:bodyPr wrap="none" rtlCol="0">
              <a:spAutoFit/>
            </a:bodyPr>
            <a:lstStyle/>
            <a:p>
              <a:pPr marL="285750" indent="-285750">
                <a:buFont typeface="Arial"/>
                <a:buChar char="•"/>
              </a:pPr>
              <a:r>
                <a:rPr lang="en-US" dirty="0" smtClean="0"/>
                <a:t>Installation guide for </a:t>
              </a:r>
              <a:r>
                <a:rPr lang="en-US" dirty="0" err="1" smtClean="0"/>
                <a:t>VirtualBox</a:t>
              </a:r>
              <a:r>
                <a:rPr lang="en-US" dirty="0" smtClean="0"/>
                <a:t> and the workshop VM</a:t>
              </a:r>
            </a:p>
            <a:p>
              <a:pPr marL="742950" lvl="1" indent="-285750">
                <a:buFont typeface="Arial"/>
                <a:buChar char="•"/>
              </a:pPr>
              <a:r>
                <a:rPr lang="en-US" dirty="0" smtClean="0"/>
                <a:t>Ubuntu </a:t>
              </a:r>
              <a:r>
                <a:rPr lang="en-US" dirty="0" err="1" smtClean="0"/>
                <a:t>linux</a:t>
              </a:r>
              <a:r>
                <a:rPr lang="en-US" dirty="0" smtClean="0"/>
                <a:t> running on Mac or PC via </a:t>
              </a:r>
              <a:r>
                <a:rPr lang="en-US" dirty="0" err="1" smtClean="0"/>
                <a:t>VirtualBox</a:t>
              </a:r>
              <a:r>
                <a:rPr lang="en-US" dirty="0" smtClean="0"/>
                <a:t> software.</a:t>
              </a:r>
            </a:p>
            <a:p>
              <a:pPr marL="742950" lvl="1" indent="-285750">
                <a:buFont typeface="Arial"/>
                <a:buChar char="•"/>
              </a:pPr>
              <a:r>
                <a:rPr lang="en-US" dirty="0" smtClean="0"/>
                <a:t>Easy installation!</a:t>
              </a:r>
            </a:p>
            <a:p>
              <a:pPr marL="285750" indent="-285750">
                <a:buFont typeface="Arial"/>
                <a:buChar char="•"/>
              </a:pPr>
              <a:r>
                <a:rPr lang="en-US" dirty="0" smtClean="0"/>
                <a:t>VM comes installed with workshop data and software.</a:t>
              </a:r>
            </a:p>
            <a:p>
              <a:pPr marL="285750" indent="-285750">
                <a:buFont typeface="Arial"/>
                <a:buChar char="•"/>
              </a:pPr>
              <a:r>
                <a:rPr lang="en-US" dirty="0" smtClean="0"/>
                <a:t>Self-guided tutorials for running </a:t>
              </a:r>
            </a:p>
            <a:p>
              <a:pPr marL="742950" lvl="1" indent="-285750">
                <a:buFont typeface="Arial"/>
                <a:buChar char="•"/>
              </a:pPr>
              <a:r>
                <a:rPr lang="en-US" dirty="0" smtClean="0"/>
                <a:t>Genome-guided RNA-</a:t>
              </a:r>
              <a:r>
                <a:rPr lang="en-US" dirty="0" err="1" smtClean="0"/>
                <a:t>Seq</a:t>
              </a:r>
              <a:r>
                <a:rPr lang="en-US" dirty="0" smtClean="0"/>
                <a:t> analysis using Tuxedo</a:t>
              </a:r>
            </a:p>
            <a:p>
              <a:pPr marL="742950" lvl="1" indent="-285750">
                <a:buFont typeface="Arial"/>
                <a:buChar char="•"/>
              </a:pPr>
              <a:r>
                <a:rPr lang="en-US" dirty="0" smtClean="0"/>
                <a:t>Genome-free RNA-</a:t>
              </a:r>
              <a:r>
                <a:rPr lang="en-US" dirty="0" err="1" smtClean="0"/>
                <a:t>Seq</a:t>
              </a:r>
              <a:r>
                <a:rPr lang="en-US" dirty="0" smtClean="0"/>
                <a:t> analysis using Trinity</a:t>
              </a:r>
              <a:endParaRPr lang="en-US" dirty="0"/>
            </a:p>
          </p:txBody>
        </p:sp>
        <p:sp>
          <p:nvSpPr>
            <p:cNvPr id="6" name="TextBox 5"/>
            <p:cNvSpPr txBox="1"/>
            <p:nvPr/>
          </p:nvSpPr>
          <p:spPr>
            <a:xfrm>
              <a:off x="1103783" y="3729631"/>
              <a:ext cx="1024139" cy="369332"/>
            </a:xfrm>
            <a:prstGeom prst="rect">
              <a:avLst/>
            </a:prstGeom>
            <a:noFill/>
          </p:spPr>
          <p:txBody>
            <a:bodyPr wrap="none" rtlCol="0">
              <a:spAutoFit/>
            </a:bodyPr>
            <a:lstStyle/>
            <a:p>
              <a:r>
                <a:rPr lang="en-US" dirty="0" smtClean="0"/>
                <a:t>Includes:</a:t>
              </a:r>
              <a:endParaRPr lang="en-US" dirty="0"/>
            </a:p>
          </p:txBody>
        </p:sp>
      </p:grpSp>
      <p:pic>
        <p:nvPicPr>
          <p:cNvPr id="7" name="Picture 6"/>
          <p:cNvPicPr>
            <a:picLocks noChangeAspect="1"/>
          </p:cNvPicPr>
          <p:nvPr/>
        </p:nvPicPr>
        <p:blipFill>
          <a:blip r:embed="rId2"/>
          <a:stretch>
            <a:fillRect/>
          </a:stretch>
        </p:blipFill>
        <p:spPr>
          <a:xfrm>
            <a:off x="4192100" y="2473091"/>
            <a:ext cx="2082821" cy="1273657"/>
          </a:xfrm>
          <a:prstGeom prst="rect">
            <a:avLst/>
          </a:prstGeom>
        </p:spPr>
      </p:pic>
      <p:pic>
        <p:nvPicPr>
          <p:cNvPr id="8" name="Picture 7"/>
          <p:cNvPicPr>
            <a:picLocks noChangeAspect="1"/>
          </p:cNvPicPr>
          <p:nvPr/>
        </p:nvPicPr>
        <p:blipFill>
          <a:blip r:embed="rId3"/>
          <a:stretch>
            <a:fillRect/>
          </a:stretch>
        </p:blipFill>
        <p:spPr>
          <a:xfrm>
            <a:off x="2797255" y="2471850"/>
            <a:ext cx="991587" cy="1274898"/>
          </a:xfrm>
          <a:prstGeom prst="rect">
            <a:avLst/>
          </a:prstGeom>
        </p:spPr>
      </p:pic>
    </p:spTree>
    <p:extLst>
      <p:ext uri="{BB962C8B-B14F-4D97-AF65-F5344CB8AC3E}">
        <p14:creationId xmlns:p14="http://schemas.microsoft.com/office/powerpoint/2010/main" val="25422276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8366"/>
            <a:ext cx="8229600" cy="1143000"/>
          </a:xfrm>
        </p:spPr>
        <p:txBody>
          <a:bodyPr>
            <a:normAutofit fontScale="90000"/>
          </a:bodyPr>
          <a:lstStyle/>
          <a:p>
            <a:r>
              <a:rPr lang="en-US" dirty="0" smtClean="0"/>
              <a:t>Visualizing Alignments </a:t>
            </a:r>
            <a:br>
              <a:rPr lang="en-US" dirty="0" smtClean="0"/>
            </a:br>
            <a:r>
              <a:rPr lang="en-US" dirty="0" smtClean="0"/>
              <a:t>of RNA-</a:t>
            </a:r>
            <a:r>
              <a:rPr lang="en-US" dirty="0" err="1" smtClean="0"/>
              <a:t>Seq</a:t>
            </a:r>
            <a:r>
              <a:rPr lang="en-US" dirty="0" smtClean="0"/>
              <a:t> reads</a:t>
            </a:r>
            <a:endParaRPr lang="en-US" dirty="0"/>
          </a:p>
        </p:txBody>
      </p:sp>
    </p:spTree>
    <p:extLst>
      <p:ext uri="{BB962C8B-B14F-4D97-AF65-F5344CB8AC3E}">
        <p14:creationId xmlns:p14="http://schemas.microsoft.com/office/powerpoint/2010/main" val="292521119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12" y="-175962"/>
            <a:ext cx="8229600" cy="1143000"/>
          </a:xfrm>
        </p:spPr>
        <p:txBody>
          <a:bodyPr/>
          <a:lstStyle/>
          <a:p>
            <a:r>
              <a:rPr lang="en-US" dirty="0" smtClean="0"/>
              <a:t>Text-based Alignment Viewer</a:t>
            </a:r>
            <a:endParaRPr lang="en-US" dirty="0"/>
          </a:p>
        </p:txBody>
      </p:sp>
      <p:sp>
        <p:nvSpPr>
          <p:cNvPr id="4" name="TextBox 3"/>
          <p:cNvSpPr txBox="1"/>
          <p:nvPr/>
        </p:nvSpPr>
        <p:spPr>
          <a:xfrm>
            <a:off x="2075622" y="787093"/>
            <a:ext cx="4674401" cy="369332"/>
          </a:xfrm>
          <a:prstGeom prst="rect">
            <a:avLst/>
          </a:prstGeom>
          <a:noFill/>
        </p:spPr>
        <p:txBody>
          <a:bodyPr wrap="none" rtlCol="0">
            <a:spAutoFit/>
          </a:bodyPr>
          <a:lstStyle/>
          <a:p>
            <a:r>
              <a:rPr lang="en-US" dirty="0" smtClean="0"/>
              <a:t>%  </a:t>
            </a:r>
            <a:r>
              <a:rPr lang="en-US" dirty="0" err="1" smtClean="0"/>
              <a:t>samtools</a:t>
            </a:r>
            <a:r>
              <a:rPr lang="en-US" dirty="0" smtClean="0"/>
              <a:t> </a:t>
            </a:r>
            <a:r>
              <a:rPr lang="en-US" dirty="0" err="1" smtClean="0"/>
              <a:t>tview</a:t>
            </a:r>
            <a:r>
              <a:rPr lang="en-US" dirty="0" smtClean="0"/>
              <a:t>  </a:t>
            </a:r>
            <a:r>
              <a:rPr lang="en-US" dirty="0" err="1" smtClean="0"/>
              <a:t>alignments.bam</a:t>
            </a:r>
            <a:r>
              <a:rPr lang="en-US" dirty="0" smtClean="0"/>
              <a:t>  </a:t>
            </a:r>
            <a:r>
              <a:rPr lang="en-US" dirty="0" err="1" smtClean="0"/>
              <a:t>target.fasta</a:t>
            </a:r>
            <a:endParaRPr lang="en-US" dirty="0"/>
          </a:p>
        </p:txBody>
      </p:sp>
      <p:pic>
        <p:nvPicPr>
          <p:cNvPr id="5" name="Picture 4" descr="Screen Shot 2012-10-22 at 4.04.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577" y="1279312"/>
            <a:ext cx="8329797" cy="5213567"/>
          </a:xfrm>
          <a:prstGeom prst="rect">
            <a:avLst/>
          </a:prstGeom>
        </p:spPr>
      </p:pic>
    </p:spTree>
    <p:extLst>
      <p:ext uri="{BB962C8B-B14F-4D97-AF65-F5344CB8AC3E}">
        <p14:creationId xmlns:p14="http://schemas.microsoft.com/office/powerpoint/2010/main" val="2103525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862"/>
            <a:ext cx="8229600" cy="1143000"/>
          </a:xfrm>
        </p:spPr>
        <p:txBody>
          <a:bodyPr/>
          <a:lstStyle/>
          <a:p>
            <a:r>
              <a:rPr lang="en-US" dirty="0" smtClean="0"/>
              <a:t>IGV</a:t>
            </a:r>
            <a:endParaRPr lang="en-US" dirty="0"/>
          </a:p>
        </p:txBody>
      </p:sp>
      <p:pic>
        <p:nvPicPr>
          <p:cNvPr id="4" name="Picture 3" descr="Screen Shot 2012-10-22 at 6.08.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672"/>
            <a:ext cx="9144000" cy="5582093"/>
          </a:xfrm>
          <a:prstGeom prst="rect">
            <a:avLst/>
          </a:prstGeom>
        </p:spPr>
      </p:pic>
    </p:spTree>
    <p:extLst>
      <p:ext uri="{BB962C8B-B14F-4D97-AF65-F5344CB8AC3E}">
        <p14:creationId xmlns:p14="http://schemas.microsoft.com/office/powerpoint/2010/main" val="16673195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5-07 at 9.0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5440"/>
            <a:ext cx="9144000" cy="6305384"/>
          </a:xfrm>
          <a:prstGeom prst="rect">
            <a:avLst/>
          </a:prstGeom>
        </p:spPr>
      </p:pic>
      <p:sp>
        <p:nvSpPr>
          <p:cNvPr id="6" name="TextBox 5"/>
          <p:cNvSpPr txBox="1"/>
          <p:nvPr/>
        </p:nvSpPr>
        <p:spPr>
          <a:xfrm>
            <a:off x="2174553" y="52185"/>
            <a:ext cx="4214014" cy="461665"/>
          </a:xfrm>
          <a:prstGeom prst="rect">
            <a:avLst/>
          </a:prstGeom>
          <a:noFill/>
        </p:spPr>
        <p:txBody>
          <a:bodyPr wrap="none" rtlCol="0">
            <a:spAutoFit/>
          </a:bodyPr>
          <a:lstStyle/>
          <a:p>
            <a:r>
              <a:rPr lang="en-US" sz="2400" dirty="0" smtClean="0"/>
              <a:t>IGV: Viewing </a:t>
            </a:r>
            <a:r>
              <a:rPr lang="en-US" sz="2400" dirty="0" err="1" smtClean="0"/>
              <a:t>Tophat</a:t>
            </a:r>
            <a:r>
              <a:rPr lang="en-US" sz="2400" dirty="0" smtClean="0"/>
              <a:t> Alignments</a:t>
            </a:r>
            <a:endParaRPr lang="en-US" sz="2400" dirty="0"/>
          </a:p>
        </p:txBody>
      </p:sp>
    </p:spTree>
    <p:extLst>
      <p:ext uri="{BB962C8B-B14F-4D97-AF65-F5344CB8AC3E}">
        <p14:creationId xmlns:p14="http://schemas.microsoft.com/office/powerpoint/2010/main" val="27399577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Tree>
    <p:extLst>
      <p:ext uri="{BB962C8B-B14F-4D97-AF65-F5344CB8AC3E}">
        <p14:creationId xmlns:p14="http://schemas.microsoft.com/office/powerpoint/2010/main" val="29217942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pic>
        <p:nvPicPr>
          <p:cNvPr id="5" name="Picture 4" descr="Screen Shot 2012-10-21 at 6.27.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684"/>
            <a:ext cx="9144000" cy="2902472"/>
          </a:xfrm>
          <a:prstGeom prst="rect">
            <a:avLst/>
          </a:prstGeom>
        </p:spPr>
      </p:pic>
      <p:pic>
        <p:nvPicPr>
          <p:cNvPr id="6" name="Picture 5" descr="Screen Shot 2012-10-21 at 6.2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05283"/>
            <a:ext cx="9144000" cy="2222851"/>
          </a:xfrm>
          <a:prstGeom prst="rect">
            <a:avLst/>
          </a:prstGeom>
        </p:spPr>
      </p:pic>
      <p:sp>
        <p:nvSpPr>
          <p:cNvPr id="7" name="TextBox 6"/>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grpSp>
        <p:nvGrpSpPr>
          <p:cNvPr id="14" name="Group 13"/>
          <p:cNvGrpSpPr/>
          <p:nvPr/>
        </p:nvGrpSpPr>
        <p:grpSpPr>
          <a:xfrm>
            <a:off x="1508798" y="4816161"/>
            <a:ext cx="301761" cy="427545"/>
            <a:chOff x="1508798" y="4816161"/>
            <a:chExt cx="301761" cy="427545"/>
          </a:xfrm>
        </p:grpSpPr>
        <p:cxnSp>
          <p:nvCxnSpPr>
            <p:cNvPr id="4" name="Straight Arrow Connector 3"/>
            <p:cNvCxnSpPr/>
            <p:nvPr/>
          </p:nvCxnSpPr>
          <p:spPr>
            <a:xfrm>
              <a:off x="1672261" y="4816161"/>
              <a:ext cx="0" cy="42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quot;No&quot; Symbol 10"/>
            <p:cNvSpPr/>
            <p:nvPr/>
          </p:nvSpPr>
          <p:spPr>
            <a:xfrm>
              <a:off x="1508798" y="4879035"/>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grpSp>
        <p:nvGrpSpPr>
          <p:cNvPr id="15" name="Group 14"/>
          <p:cNvGrpSpPr/>
          <p:nvPr/>
        </p:nvGrpSpPr>
        <p:grpSpPr>
          <a:xfrm>
            <a:off x="4452500" y="4754788"/>
            <a:ext cx="301761" cy="941612"/>
            <a:chOff x="4452500" y="4754788"/>
            <a:chExt cx="301761" cy="941612"/>
          </a:xfrm>
        </p:grpSpPr>
        <p:cxnSp>
          <p:nvCxnSpPr>
            <p:cNvPr id="8" name="Straight Arrow Connector 7"/>
            <p:cNvCxnSpPr/>
            <p:nvPr/>
          </p:nvCxnSpPr>
          <p:spPr>
            <a:xfrm>
              <a:off x="4603381" y="4754788"/>
              <a:ext cx="0" cy="9416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quot;No&quot; Symbol 11"/>
            <p:cNvSpPr/>
            <p:nvPr/>
          </p:nvSpPr>
          <p:spPr>
            <a:xfrm>
              <a:off x="4452500" y="5155681"/>
              <a:ext cx="301761" cy="238922"/>
            </a:xfrm>
            <a:prstGeom prst="noSmoking">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504834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6.28.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8772"/>
            <a:ext cx="9144000" cy="1290918"/>
          </a:xfrm>
          <a:prstGeom prst="rect">
            <a:avLst/>
          </a:prstGeom>
        </p:spPr>
      </p:pic>
      <p:pic>
        <p:nvPicPr>
          <p:cNvPr id="5" name="Picture 4" descr="Screen Shot 2012-10-21 at 6.2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2285"/>
            <a:ext cx="9144000" cy="2214359"/>
          </a:xfrm>
          <a:prstGeom prst="rect">
            <a:avLst/>
          </a:prstGeom>
        </p:spPr>
      </p:pic>
      <p:sp>
        <p:nvSpPr>
          <p:cNvPr id="6" name="TextBox 5"/>
          <p:cNvSpPr txBox="1"/>
          <p:nvPr/>
        </p:nvSpPr>
        <p:spPr>
          <a:xfrm>
            <a:off x="91653" y="6449386"/>
            <a:ext cx="5429341" cy="369332"/>
          </a:xfrm>
          <a:prstGeom prst="rect">
            <a:avLst/>
          </a:prstGeom>
          <a:noFill/>
        </p:spPr>
        <p:txBody>
          <a:bodyPr wrap="none" rtlCol="0">
            <a:spAutoFit/>
          </a:bodyPr>
          <a:lstStyle/>
          <a:p>
            <a:r>
              <a:rPr lang="en-US" dirty="0" smtClean="0"/>
              <a:t>From Martin &amp; Wang. Nature Reviews in Genetics. 2011</a:t>
            </a:r>
            <a:endParaRPr lang="en-US" dirty="0"/>
          </a:p>
        </p:txBody>
      </p:sp>
      <p:sp>
        <p:nvSpPr>
          <p:cNvPr id="7" name="Title 1"/>
          <p:cNvSpPr>
            <a:spLocks noGrp="1"/>
          </p:cNvSpPr>
          <p:nvPr>
            <p:ph type="title"/>
          </p:nvPr>
        </p:nvSpPr>
        <p:spPr>
          <a:xfrm>
            <a:off x="496479" y="-183316"/>
            <a:ext cx="8229600" cy="1143000"/>
          </a:xfrm>
        </p:spPr>
        <p:txBody>
          <a:bodyPr>
            <a:normAutofit/>
          </a:bodyPr>
          <a:lstStyle/>
          <a:p>
            <a:r>
              <a:rPr lang="en-US" sz="3600" dirty="0" smtClean="0"/>
              <a:t>Transcript Reconstruction Using Cufflinks</a:t>
            </a:r>
            <a:endParaRPr lang="en-US" sz="3600" dirty="0"/>
          </a:p>
        </p:txBody>
      </p:sp>
    </p:spTree>
    <p:extLst>
      <p:ext uri="{BB962C8B-B14F-4D97-AF65-F5344CB8AC3E}">
        <p14:creationId xmlns:p14="http://schemas.microsoft.com/office/powerpoint/2010/main" val="375249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123"/>
            <a:ext cx="8229600" cy="1143000"/>
          </a:xfrm>
        </p:spPr>
        <p:txBody>
          <a:bodyPr>
            <a:normAutofit fontScale="90000"/>
          </a:bodyPr>
          <a:lstStyle/>
          <a:p>
            <a:r>
              <a:rPr lang="en-US" dirty="0" smtClean="0"/>
              <a:t>Transcript Structures in </a:t>
            </a:r>
            <a:r>
              <a:rPr lang="en-US" b="1" dirty="0" smtClean="0"/>
              <a:t>GTF</a:t>
            </a:r>
            <a:r>
              <a:rPr lang="en-US" dirty="0" smtClean="0"/>
              <a:t> Format</a:t>
            </a:r>
            <a:br>
              <a:rPr lang="en-US" dirty="0" smtClean="0"/>
            </a:br>
            <a:r>
              <a:rPr lang="en-US" sz="2200" dirty="0" smtClean="0"/>
              <a:t>(tab-delimited fields per line shown transposed to a column format here)</a:t>
            </a:r>
            <a:endParaRPr lang="en-US" sz="2200" dirty="0"/>
          </a:p>
        </p:txBody>
      </p:sp>
      <p:sp>
        <p:nvSpPr>
          <p:cNvPr id="3" name="Content Placeholder 2"/>
          <p:cNvSpPr>
            <a:spLocks noGrp="1"/>
          </p:cNvSpPr>
          <p:nvPr>
            <p:ph idx="1"/>
          </p:nvPr>
        </p:nvSpPr>
        <p:spPr>
          <a:xfrm>
            <a:off x="457200" y="1417638"/>
            <a:ext cx="8229600" cy="4525963"/>
          </a:xfrm>
        </p:spPr>
        <p:txBody>
          <a:bodyPr>
            <a:normAutofit fontScale="47500" lnSpcReduction="20000"/>
          </a:bodyPr>
          <a:lstStyle/>
          <a:p>
            <a:pPr marL="0" indent="0">
              <a:buNone/>
            </a:pPr>
            <a:r>
              <a:rPr lang="sk-SK" dirty="0" smtClean="0"/>
              <a:t>0       chr1</a:t>
            </a:r>
          </a:p>
          <a:p>
            <a:pPr marL="0" indent="0">
              <a:buNone/>
            </a:pPr>
            <a:r>
              <a:rPr lang="sk-SK" dirty="0" smtClean="0"/>
              <a:t>1       Cufflinks</a:t>
            </a:r>
          </a:p>
          <a:p>
            <a:pPr marL="0" indent="0">
              <a:buNone/>
            </a:pPr>
            <a:r>
              <a:rPr lang="sk-SK" dirty="0" smtClean="0"/>
              <a:t>2       transcript</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FPKM "378.0239937260“</a:t>
            </a:r>
          </a:p>
          <a:p>
            <a:pPr marL="0" indent="0">
              <a:buNone/>
            </a:pPr>
            <a:endParaRPr lang="sk-SK" dirty="0" smtClean="0"/>
          </a:p>
          <a:p>
            <a:pPr marL="0" indent="0">
              <a:buNone/>
            </a:pPr>
            <a:r>
              <a:rPr lang="sk-SK" dirty="0" smtClean="0"/>
              <a:t>0       chr1</a:t>
            </a:r>
          </a:p>
          <a:p>
            <a:pPr marL="0" indent="0">
              <a:buNone/>
            </a:pPr>
            <a:r>
              <a:rPr lang="sk-SK" dirty="0" smtClean="0"/>
              <a:t>1       Cufflinks</a:t>
            </a:r>
          </a:p>
          <a:p>
            <a:pPr marL="0" indent="0">
              <a:buNone/>
            </a:pPr>
            <a:r>
              <a:rPr lang="sk-SK" dirty="0" smtClean="0"/>
              <a:t>2       exon</a:t>
            </a:r>
          </a:p>
          <a:p>
            <a:pPr marL="0" indent="0">
              <a:buNone/>
            </a:pPr>
            <a:r>
              <a:rPr lang="sk-SK" dirty="0" smtClean="0"/>
              <a:t>3       101</a:t>
            </a:r>
          </a:p>
          <a:p>
            <a:pPr marL="0" indent="0">
              <a:buNone/>
            </a:pPr>
            <a:r>
              <a:rPr lang="sk-SK" dirty="0" smtClean="0"/>
              <a:t>4       5716</a:t>
            </a:r>
          </a:p>
          <a:p>
            <a:pPr marL="0" indent="0">
              <a:buNone/>
            </a:pPr>
            <a:r>
              <a:rPr lang="sk-SK" dirty="0" smtClean="0"/>
              <a:t>5       1000</a:t>
            </a:r>
          </a:p>
          <a:p>
            <a:pPr marL="0" indent="0">
              <a:buNone/>
            </a:pPr>
            <a:r>
              <a:rPr lang="sk-SK" dirty="0" smtClean="0"/>
              <a:t>6       +</a:t>
            </a:r>
          </a:p>
          <a:p>
            <a:pPr marL="0" indent="0">
              <a:buNone/>
            </a:pPr>
            <a:r>
              <a:rPr lang="sk-SK" dirty="0" smtClean="0"/>
              <a:t>7       .</a:t>
            </a:r>
          </a:p>
          <a:p>
            <a:pPr marL="0" indent="0">
              <a:buNone/>
            </a:pPr>
            <a:r>
              <a:rPr lang="sk-SK" dirty="0" smtClean="0"/>
              <a:t>8       gene_id "CUFF.1"; transcript_id "CUFF.1.1"; exon_number "1"; FPKM "378.0239937260“</a:t>
            </a:r>
          </a:p>
          <a:p>
            <a:pPr marL="0" indent="0">
              <a:buNone/>
            </a:pPr>
            <a:endParaRPr lang="en-US" dirty="0"/>
          </a:p>
        </p:txBody>
      </p:sp>
      <p:grpSp>
        <p:nvGrpSpPr>
          <p:cNvPr id="12" name="Group 11"/>
          <p:cNvGrpSpPr/>
          <p:nvPr/>
        </p:nvGrpSpPr>
        <p:grpSpPr>
          <a:xfrm>
            <a:off x="1357271" y="1352848"/>
            <a:ext cx="6336758" cy="2181284"/>
            <a:chOff x="1357271" y="1352848"/>
            <a:chExt cx="6336758" cy="2181284"/>
          </a:xfrm>
        </p:grpSpPr>
        <p:sp>
          <p:nvSpPr>
            <p:cNvPr id="4" name="TextBox 3"/>
            <p:cNvSpPr txBox="1"/>
            <p:nvPr/>
          </p:nvSpPr>
          <p:spPr>
            <a:xfrm>
              <a:off x="2555027" y="1352848"/>
              <a:ext cx="2389296" cy="338554"/>
            </a:xfrm>
            <a:prstGeom prst="rect">
              <a:avLst/>
            </a:prstGeom>
            <a:noFill/>
          </p:spPr>
          <p:txBody>
            <a:bodyPr wrap="none" rtlCol="0">
              <a:spAutoFit/>
            </a:bodyPr>
            <a:lstStyle/>
            <a:p>
              <a:r>
                <a:rPr lang="en-US" sz="1600" dirty="0" smtClean="0">
                  <a:solidFill>
                    <a:schemeClr val="accent6"/>
                  </a:solidFill>
                </a:rPr>
                <a:t>(genomic </a:t>
              </a:r>
              <a:r>
                <a:rPr lang="en-US" sz="1600" dirty="0" err="1" smtClean="0">
                  <a:solidFill>
                    <a:schemeClr val="accent6"/>
                  </a:solidFill>
                </a:rPr>
                <a:t>contig</a:t>
              </a:r>
              <a:r>
                <a:rPr lang="en-US" sz="1600" dirty="0" smtClean="0">
                  <a:solidFill>
                    <a:schemeClr val="accent6"/>
                  </a:solidFill>
                </a:rPr>
                <a:t> identifier)</a:t>
              </a:r>
              <a:endParaRPr lang="en-US" sz="1600" dirty="0">
                <a:solidFill>
                  <a:schemeClr val="accent6"/>
                </a:solidFill>
              </a:endParaRPr>
            </a:p>
          </p:txBody>
        </p:sp>
        <p:sp>
          <p:nvSpPr>
            <p:cNvPr id="6" name="TextBox 5"/>
            <p:cNvSpPr txBox="1"/>
            <p:nvPr/>
          </p:nvSpPr>
          <p:spPr>
            <a:xfrm>
              <a:off x="1360379" y="2749212"/>
              <a:ext cx="843500" cy="338554"/>
            </a:xfrm>
            <a:prstGeom prst="rect">
              <a:avLst/>
            </a:prstGeom>
            <a:noFill/>
          </p:spPr>
          <p:txBody>
            <a:bodyPr wrap="none" rtlCol="0">
              <a:spAutoFit/>
            </a:bodyPr>
            <a:lstStyle/>
            <a:p>
              <a:r>
                <a:rPr lang="en-US" sz="1600" dirty="0" smtClean="0">
                  <a:solidFill>
                    <a:schemeClr val="accent6"/>
                  </a:solidFill>
                </a:rPr>
                <a:t>(strand)</a:t>
              </a:r>
              <a:endParaRPr lang="en-US" sz="1600" dirty="0">
                <a:solidFill>
                  <a:schemeClr val="accent6"/>
                </a:solidFill>
              </a:endParaRPr>
            </a:p>
          </p:txBody>
        </p:sp>
        <p:sp>
          <p:nvSpPr>
            <p:cNvPr id="8" name="TextBox 7"/>
            <p:cNvSpPr txBox="1"/>
            <p:nvPr/>
          </p:nvSpPr>
          <p:spPr>
            <a:xfrm>
              <a:off x="1360379" y="2058373"/>
              <a:ext cx="1537500" cy="338554"/>
            </a:xfrm>
            <a:prstGeom prst="rect">
              <a:avLst/>
            </a:prstGeom>
            <a:noFill/>
          </p:spPr>
          <p:txBody>
            <a:bodyPr wrap="none" rtlCol="0">
              <a:spAutoFit/>
            </a:bodyPr>
            <a:lstStyle/>
            <a:p>
              <a:r>
                <a:rPr lang="en-US" sz="1600" dirty="0" smtClean="0">
                  <a:solidFill>
                    <a:schemeClr val="accent6"/>
                  </a:solidFill>
                </a:rPr>
                <a:t>(left coordinate)</a:t>
              </a:r>
              <a:endParaRPr lang="en-US" sz="1600" dirty="0">
                <a:solidFill>
                  <a:schemeClr val="accent6"/>
                </a:solidFill>
              </a:endParaRPr>
            </a:p>
          </p:txBody>
        </p:sp>
        <p:sp>
          <p:nvSpPr>
            <p:cNvPr id="9" name="TextBox 8"/>
            <p:cNvSpPr txBox="1"/>
            <p:nvPr/>
          </p:nvSpPr>
          <p:spPr>
            <a:xfrm>
              <a:off x="1357271" y="2275563"/>
              <a:ext cx="1653718" cy="338554"/>
            </a:xfrm>
            <a:prstGeom prst="rect">
              <a:avLst/>
            </a:prstGeom>
            <a:noFill/>
          </p:spPr>
          <p:txBody>
            <a:bodyPr wrap="none" rtlCol="0">
              <a:spAutoFit/>
            </a:bodyPr>
            <a:lstStyle/>
            <a:p>
              <a:r>
                <a:rPr lang="en-US" sz="1600" dirty="0" smtClean="0">
                  <a:solidFill>
                    <a:schemeClr val="accent6"/>
                  </a:solidFill>
                </a:rPr>
                <a:t>(right coordinate)</a:t>
              </a:r>
              <a:endParaRPr lang="en-US" sz="1600" dirty="0">
                <a:solidFill>
                  <a:schemeClr val="accent6"/>
                </a:solidFill>
              </a:endParaRPr>
            </a:p>
          </p:txBody>
        </p:sp>
        <p:sp>
          <p:nvSpPr>
            <p:cNvPr id="11" name="TextBox 10"/>
            <p:cNvSpPr txBox="1"/>
            <p:nvPr/>
          </p:nvSpPr>
          <p:spPr>
            <a:xfrm>
              <a:off x="6385257" y="3195578"/>
              <a:ext cx="1308772" cy="338554"/>
            </a:xfrm>
            <a:prstGeom prst="rect">
              <a:avLst/>
            </a:prstGeom>
            <a:noFill/>
          </p:spPr>
          <p:txBody>
            <a:bodyPr wrap="none" rtlCol="0">
              <a:spAutoFit/>
            </a:bodyPr>
            <a:lstStyle/>
            <a:p>
              <a:r>
                <a:rPr lang="en-US" sz="1600" dirty="0" smtClean="0">
                  <a:solidFill>
                    <a:schemeClr val="accent6"/>
                  </a:solidFill>
                </a:rPr>
                <a:t>(annotations)</a:t>
              </a:r>
              <a:endParaRPr lang="en-US" sz="1600" dirty="0">
                <a:solidFill>
                  <a:schemeClr val="accent6"/>
                </a:solidFill>
              </a:endParaRPr>
            </a:p>
          </p:txBody>
        </p:sp>
      </p:grpSp>
    </p:spTree>
    <p:extLst>
      <p:ext uri="{BB962C8B-B14F-4D97-AF65-F5344CB8AC3E}">
        <p14:creationId xmlns:p14="http://schemas.microsoft.com/office/powerpoint/2010/main" val="3483542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512" y="345159"/>
            <a:ext cx="8229600" cy="1143000"/>
          </a:xfrm>
        </p:spPr>
        <p:txBody>
          <a:bodyPr/>
          <a:lstStyle/>
          <a:p>
            <a:r>
              <a:rPr lang="en-US" dirty="0" smtClean="0"/>
              <a:t>Demo: Tuxedo and IGV</a:t>
            </a:r>
            <a:endParaRPr lang="en-US" dirty="0"/>
          </a:p>
        </p:txBody>
      </p:sp>
      <p:sp>
        <p:nvSpPr>
          <p:cNvPr id="4" name="TextBox 3"/>
          <p:cNvSpPr txBox="1"/>
          <p:nvPr/>
        </p:nvSpPr>
        <p:spPr>
          <a:xfrm>
            <a:off x="1132104" y="2927153"/>
            <a:ext cx="6705600" cy="2677656"/>
          </a:xfrm>
          <a:prstGeom prst="rect">
            <a:avLst/>
          </a:prstGeom>
          <a:noFill/>
        </p:spPr>
        <p:txBody>
          <a:bodyPr wrap="square" rtlCol="0">
            <a:spAutoFit/>
          </a:bodyPr>
          <a:lstStyle/>
          <a:p>
            <a:pPr marL="285750" indent="-285750">
              <a:buFont typeface="Arial"/>
              <a:buChar char="•"/>
            </a:pPr>
            <a:r>
              <a:rPr lang="en-US" sz="2800" dirty="0" smtClean="0"/>
              <a:t>Run </a:t>
            </a:r>
            <a:r>
              <a:rPr lang="en-US" sz="2800" dirty="0" err="1" smtClean="0"/>
              <a:t>Tophat</a:t>
            </a:r>
            <a:r>
              <a:rPr lang="en-US" sz="2800" dirty="0" smtClean="0"/>
              <a:t> to align reads to the genome</a:t>
            </a:r>
            <a:br>
              <a:rPr lang="en-US" sz="2800" dirty="0" smtClean="0"/>
            </a:br>
            <a:endParaRPr lang="en-US" sz="2800" dirty="0" smtClean="0"/>
          </a:p>
          <a:p>
            <a:pPr marL="285750" indent="-285750">
              <a:buFont typeface="Arial"/>
              <a:buChar char="•"/>
            </a:pPr>
            <a:r>
              <a:rPr lang="en-US" sz="2800" dirty="0" smtClean="0"/>
              <a:t>Reconstruct transcripts using cufflinks</a:t>
            </a:r>
          </a:p>
          <a:p>
            <a:pPr marL="285750" indent="-285750">
              <a:buFont typeface="Arial"/>
              <a:buChar char="•"/>
            </a:pPr>
            <a:endParaRPr lang="en-US" sz="2800" dirty="0" smtClean="0"/>
          </a:p>
          <a:p>
            <a:pPr marL="285750" indent="-285750">
              <a:buFont typeface="Arial"/>
              <a:buChar char="•"/>
            </a:pPr>
            <a:r>
              <a:rPr lang="en-US" sz="2800" dirty="0" smtClean="0"/>
              <a:t>View genome-aligned reads and reconstructed transcripts using IGV</a:t>
            </a:r>
            <a:endParaRPr lang="en-US" sz="2800" dirty="0"/>
          </a:p>
        </p:txBody>
      </p:sp>
      <p:sp>
        <p:nvSpPr>
          <p:cNvPr id="3" name="TextBox 2"/>
          <p:cNvSpPr txBox="1"/>
          <p:nvPr/>
        </p:nvSpPr>
        <p:spPr>
          <a:xfrm>
            <a:off x="591603" y="1773602"/>
            <a:ext cx="7982509"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/wiki/Tuxedo-Genome-Guided-</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33625879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 novo </a:t>
            </a:r>
            <a:r>
              <a:rPr lang="en-US" dirty="0" err="1" smtClean="0"/>
              <a:t>transcriptome</a:t>
            </a:r>
            <a:r>
              <a:rPr lang="en-US" dirty="0" smtClean="0"/>
              <a:t> assembly</a:t>
            </a:r>
            <a:endParaRPr lang="en-US" dirty="0"/>
          </a:p>
        </p:txBody>
      </p:sp>
      <p:sp>
        <p:nvSpPr>
          <p:cNvPr id="3" name="Content Placeholder 2"/>
          <p:cNvSpPr>
            <a:spLocks noGrp="1"/>
          </p:cNvSpPr>
          <p:nvPr>
            <p:ph idx="1"/>
          </p:nvPr>
        </p:nvSpPr>
        <p:spPr/>
        <p:txBody>
          <a:bodyPr/>
          <a:lstStyle/>
          <a:p>
            <a:pPr marL="0" indent="0">
              <a:buNone/>
            </a:pPr>
            <a:r>
              <a:rPr lang="en-US" dirty="0" smtClean="0"/>
              <a:t>No genome required</a:t>
            </a:r>
          </a:p>
          <a:p>
            <a:pPr marL="0" indent="0">
              <a:buNone/>
            </a:pPr>
            <a:endParaRPr lang="en-US" dirty="0" smtClean="0"/>
          </a:p>
          <a:p>
            <a:pPr marL="0" indent="0">
              <a:buNone/>
            </a:pPr>
            <a:r>
              <a:rPr lang="en-US" dirty="0" smtClean="0"/>
              <a:t>Empower studies of non-model organisms</a:t>
            </a:r>
          </a:p>
          <a:p>
            <a:pPr lvl="1"/>
            <a:r>
              <a:rPr lang="en-US" dirty="0" smtClean="0"/>
              <a:t>expressed gene content</a:t>
            </a:r>
          </a:p>
          <a:p>
            <a:pPr lvl="1"/>
            <a:r>
              <a:rPr lang="en-US" dirty="0" smtClean="0"/>
              <a:t>transcript abundance</a:t>
            </a:r>
          </a:p>
          <a:p>
            <a:pPr lvl="1"/>
            <a:r>
              <a:rPr lang="en-US" dirty="0" smtClean="0"/>
              <a:t>differential expression</a:t>
            </a:r>
            <a:endParaRPr lang="en-US" dirty="0"/>
          </a:p>
        </p:txBody>
      </p:sp>
    </p:spTree>
    <p:extLst>
      <p:ext uri="{BB962C8B-B14F-4D97-AF65-F5344CB8AC3E}">
        <p14:creationId xmlns:p14="http://schemas.microsoft.com/office/powerpoint/2010/main" val="16008096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394870" y="1042740"/>
            <a:ext cx="3572353" cy="2830234"/>
          </a:xfrm>
          <a:prstGeom prst="rect">
            <a:avLst/>
          </a:prstGeom>
        </p:spPr>
      </p:pic>
      <p:grpSp>
        <p:nvGrpSpPr>
          <p:cNvPr id="78" name="Group 77"/>
          <p:cNvGrpSpPr/>
          <p:nvPr/>
        </p:nvGrpSpPr>
        <p:grpSpPr>
          <a:xfrm>
            <a:off x="3967223" y="2341585"/>
            <a:ext cx="3954389" cy="1789070"/>
            <a:chOff x="3232335" y="1742072"/>
            <a:chExt cx="3954389" cy="1789070"/>
          </a:xfrm>
        </p:grpSpPr>
        <p:sp>
          <p:nvSpPr>
            <p:cNvPr id="60" name="Freeform 59"/>
            <p:cNvSpPr/>
            <p:nvPr/>
          </p:nvSpPr>
          <p:spPr>
            <a:xfrm rot="21359135">
              <a:off x="5716300" y="2936686"/>
              <a:ext cx="1245892" cy="594456"/>
            </a:xfrm>
            <a:custGeom>
              <a:avLst/>
              <a:gdLst>
                <a:gd name="connsiteX0" fmla="*/ 0 w 2433911"/>
                <a:gd name="connsiteY0" fmla="*/ 1016524 h 1016524"/>
                <a:gd name="connsiteX1" fmla="*/ 156307 w 2433911"/>
                <a:gd name="connsiteY1" fmla="*/ 576909 h 1016524"/>
                <a:gd name="connsiteX2" fmla="*/ 674077 w 2433911"/>
                <a:gd name="connsiteY2" fmla="*/ 635524 h 1016524"/>
                <a:gd name="connsiteX3" fmla="*/ 1221153 w 2433911"/>
                <a:gd name="connsiteY3" fmla="*/ 694140 h 1016524"/>
                <a:gd name="connsiteX4" fmla="*/ 1533769 w 2433911"/>
                <a:gd name="connsiteY4" fmla="*/ 293601 h 1016524"/>
                <a:gd name="connsiteX5" fmla="*/ 1856153 w 2433911"/>
                <a:gd name="connsiteY5" fmla="*/ 524 h 1016524"/>
                <a:gd name="connsiteX6" fmla="*/ 2413000 w 2433911"/>
                <a:gd name="connsiteY6" fmla="*/ 234986 h 1016524"/>
                <a:gd name="connsiteX7" fmla="*/ 2325077 w 2433911"/>
                <a:gd name="connsiteY7" fmla="*/ 694140 h 101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11" h="1016524">
                  <a:moveTo>
                    <a:pt x="0" y="1016524"/>
                  </a:moveTo>
                  <a:cubicBezTo>
                    <a:pt x="21980" y="828466"/>
                    <a:pt x="43961" y="640409"/>
                    <a:pt x="156307" y="576909"/>
                  </a:cubicBezTo>
                  <a:cubicBezTo>
                    <a:pt x="268653" y="513409"/>
                    <a:pt x="674077" y="635524"/>
                    <a:pt x="674077" y="635524"/>
                  </a:cubicBezTo>
                  <a:cubicBezTo>
                    <a:pt x="851551" y="655062"/>
                    <a:pt x="1077871" y="751127"/>
                    <a:pt x="1221153" y="694140"/>
                  </a:cubicBezTo>
                  <a:cubicBezTo>
                    <a:pt x="1364435" y="637153"/>
                    <a:pt x="1427936" y="409204"/>
                    <a:pt x="1533769" y="293601"/>
                  </a:cubicBezTo>
                  <a:cubicBezTo>
                    <a:pt x="1639602" y="177998"/>
                    <a:pt x="1709615" y="10293"/>
                    <a:pt x="1856153" y="524"/>
                  </a:cubicBezTo>
                  <a:cubicBezTo>
                    <a:pt x="2002691" y="-9245"/>
                    <a:pt x="2334846" y="119383"/>
                    <a:pt x="2413000" y="234986"/>
                  </a:cubicBezTo>
                  <a:cubicBezTo>
                    <a:pt x="2491154" y="350589"/>
                    <a:pt x="2325077" y="694140"/>
                    <a:pt x="2325077" y="694140"/>
                  </a:cubicBezTo>
                </a:path>
              </a:pathLst>
            </a:custGeom>
            <a:ln w="57150" cmpd="sng">
              <a:solidFill>
                <a:srgbClr val="C3D5A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rot="21359135">
              <a:off x="4673271" y="2998091"/>
              <a:ext cx="1575240" cy="400938"/>
            </a:xfrm>
            <a:custGeom>
              <a:avLst/>
              <a:gdLst>
                <a:gd name="connsiteX0" fmla="*/ 0 w 3077308"/>
                <a:gd name="connsiteY0" fmla="*/ 230128 h 685606"/>
                <a:gd name="connsiteX1" fmla="*/ 488462 w 3077308"/>
                <a:gd name="connsiteY1" fmla="*/ 679512 h 685606"/>
                <a:gd name="connsiteX2" fmla="*/ 1250462 w 3077308"/>
                <a:gd name="connsiteY2" fmla="*/ 464589 h 685606"/>
                <a:gd name="connsiteX3" fmla="*/ 1797539 w 3077308"/>
                <a:gd name="connsiteY3" fmla="*/ 103128 h 685606"/>
                <a:gd name="connsiteX4" fmla="*/ 2491154 w 3077308"/>
                <a:gd name="connsiteY4" fmla="*/ 5435 h 685606"/>
                <a:gd name="connsiteX5" fmla="*/ 3077308 w 3077308"/>
                <a:gd name="connsiteY5" fmla="*/ 230128 h 685606"/>
                <a:gd name="connsiteX6" fmla="*/ 3077308 w 3077308"/>
                <a:gd name="connsiteY6" fmla="*/ 230128 h 68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7308" h="685606">
                  <a:moveTo>
                    <a:pt x="0" y="230128"/>
                  </a:moveTo>
                  <a:cubicBezTo>
                    <a:pt x="140026" y="435281"/>
                    <a:pt x="280052" y="640435"/>
                    <a:pt x="488462" y="679512"/>
                  </a:cubicBezTo>
                  <a:cubicBezTo>
                    <a:pt x="696872" y="718589"/>
                    <a:pt x="1032283" y="560653"/>
                    <a:pt x="1250462" y="464589"/>
                  </a:cubicBezTo>
                  <a:cubicBezTo>
                    <a:pt x="1468641" y="368525"/>
                    <a:pt x="1590757" y="179654"/>
                    <a:pt x="1797539" y="103128"/>
                  </a:cubicBezTo>
                  <a:cubicBezTo>
                    <a:pt x="2004321" y="26602"/>
                    <a:pt x="2277859" y="-15732"/>
                    <a:pt x="2491154" y="5435"/>
                  </a:cubicBezTo>
                  <a:cubicBezTo>
                    <a:pt x="2704449" y="26602"/>
                    <a:pt x="3077308" y="230128"/>
                    <a:pt x="3077308" y="230128"/>
                  </a:cubicBezTo>
                  <a:lnTo>
                    <a:pt x="3077308" y="230128"/>
                  </a:lnTo>
                </a:path>
              </a:pathLst>
            </a:custGeom>
            <a:ln w="57150" cmpd="sng">
              <a:solidFill>
                <a:srgbClr val="FCBE9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rot="511811">
              <a:off x="3713159" y="2410923"/>
              <a:ext cx="1845280" cy="988346"/>
            </a:xfrm>
            <a:custGeom>
              <a:avLst/>
              <a:gdLst>
                <a:gd name="connsiteX0" fmla="*/ 3604846 w 3604846"/>
                <a:gd name="connsiteY0" fmla="*/ 0 h 1690077"/>
                <a:gd name="connsiteX1" fmla="*/ 3204308 w 3604846"/>
                <a:gd name="connsiteY1" fmla="*/ 586154 h 1690077"/>
                <a:gd name="connsiteX2" fmla="*/ 2246923 w 3604846"/>
                <a:gd name="connsiteY2" fmla="*/ 849923 h 1690077"/>
                <a:gd name="connsiteX3" fmla="*/ 1592385 w 3604846"/>
                <a:gd name="connsiteY3" fmla="*/ 566615 h 1690077"/>
                <a:gd name="connsiteX4" fmla="*/ 918308 w 3604846"/>
                <a:gd name="connsiteY4" fmla="*/ 488461 h 1690077"/>
                <a:gd name="connsiteX5" fmla="*/ 683846 w 3604846"/>
                <a:gd name="connsiteY5" fmla="*/ 859692 h 1690077"/>
                <a:gd name="connsiteX6" fmla="*/ 703385 w 3604846"/>
                <a:gd name="connsiteY6" fmla="*/ 1064846 h 1690077"/>
                <a:gd name="connsiteX7" fmla="*/ 615462 w 3604846"/>
                <a:gd name="connsiteY7" fmla="*/ 1367692 h 1690077"/>
                <a:gd name="connsiteX8" fmla="*/ 0 w 3604846"/>
                <a:gd name="connsiteY8" fmla="*/ 1690077 h 16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4846" h="1690077">
                  <a:moveTo>
                    <a:pt x="3604846" y="0"/>
                  </a:moveTo>
                  <a:cubicBezTo>
                    <a:pt x="3517737" y="222250"/>
                    <a:pt x="3430628" y="444500"/>
                    <a:pt x="3204308" y="586154"/>
                  </a:cubicBezTo>
                  <a:cubicBezTo>
                    <a:pt x="2977988" y="727808"/>
                    <a:pt x="2515577" y="853179"/>
                    <a:pt x="2246923" y="849923"/>
                  </a:cubicBezTo>
                  <a:cubicBezTo>
                    <a:pt x="1978269" y="846667"/>
                    <a:pt x="1813821" y="626859"/>
                    <a:pt x="1592385" y="566615"/>
                  </a:cubicBezTo>
                  <a:cubicBezTo>
                    <a:pt x="1370949" y="506371"/>
                    <a:pt x="1069731" y="439615"/>
                    <a:pt x="918308" y="488461"/>
                  </a:cubicBezTo>
                  <a:cubicBezTo>
                    <a:pt x="766885" y="537307"/>
                    <a:pt x="719667" y="763628"/>
                    <a:pt x="683846" y="859692"/>
                  </a:cubicBezTo>
                  <a:cubicBezTo>
                    <a:pt x="648025" y="955756"/>
                    <a:pt x="714782" y="980179"/>
                    <a:pt x="703385" y="1064846"/>
                  </a:cubicBezTo>
                  <a:cubicBezTo>
                    <a:pt x="691988" y="1149513"/>
                    <a:pt x="732693" y="1263487"/>
                    <a:pt x="615462" y="1367692"/>
                  </a:cubicBezTo>
                  <a:cubicBezTo>
                    <a:pt x="498231" y="1471897"/>
                    <a:pt x="0" y="1690077"/>
                    <a:pt x="0" y="1690077"/>
                  </a:cubicBezTo>
                </a:path>
              </a:pathLst>
            </a:custGeom>
            <a:ln w="57150" cmpd="sng">
              <a:solidFill>
                <a:srgbClr val="B4A2C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TextBox 65"/>
            <p:cNvSpPr txBox="1"/>
            <p:nvPr/>
          </p:nvSpPr>
          <p:spPr>
            <a:xfrm>
              <a:off x="4232069" y="1917619"/>
              <a:ext cx="2954655" cy="369332"/>
            </a:xfrm>
            <a:prstGeom prst="rect">
              <a:avLst/>
            </a:prstGeom>
            <a:noFill/>
          </p:spPr>
          <p:txBody>
            <a:bodyPr wrap="none" rtlCol="0">
              <a:spAutoFit/>
            </a:bodyPr>
            <a:lstStyle/>
            <a:p>
              <a:r>
                <a:rPr lang="en-US" dirty="0" smtClean="0"/>
                <a:t>Extract RNA, convert to cDNA</a:t>
              </a:r>
              <a:endParaRPr lang="en-US" dirty="0"/>
            </a:p>
          </p:txBody>
        </p:sp>
        <p:sp>
          <p:nvSpPr>
            <p:cNvPr id="73" name="Freeform 72"/>
            <p:cNvSpPr/>
            <p:nvPr/>
          </p:nvSpPr>
          <p:spPr>
            <a:xfrm>
              <a:off x="3232335" y="1742072"/>
              <a:ext cx="713154" cy="537462"/>
            </a:xfrm>
            <a:custGeom>
              <a:avLst/>
              <a:gdLst>
                <a:gd name="connsiteX0" fmla="*/ 0 w 713154"/>
                <a:gd name="connsiteY0" fmla="*/ 154 h 537462"/>
                <a:gd name="connsiteX1" fmla="*/ 547077 w 713154"/>
                <a:gd name="connsiteY1" fmla="*/ 88077 h 537462"/>
                <a:gd name="connsiteX2" fmla="*/ 713154 w 713154"/>
                <a:gd name="connsiteY2" fmla="*/ 537462 h 537462"/>
              </a:gdLst>
              <a:ahLst/>
              <a:cxnLst>
                <a:cxn ang="0">
                  <a:pos x="connsiteX0" y="connsiteY0"/>
                </a:cxn>
                <a:cxn ang="0">
                  <a:pos x="connsiteX1" y="connsiteY1"/>
                </a:cxn>
                <a:cxn ang="0">
                  <a:pos x="connsiteX2" y="connsiteY2"/>
                </a:cxn>
              </a:cxnLst>
              <a:rect l="l" t="t" r="r" b="b"/>
              <a:pathLst>
                <a:path w="713154" h="537462">
                  <a:moveTo>
                    <a:pt x="0" y="154"/>
                  </a:moveTo>
                  <a:cubicBezTo>
                    <a:pt x="214109" y="-660"/>
                    <a:pt x="428218" y="-1474"/>
                    <a:pt x="547077" y="88077"/>
                  </a:cubicBezTo>
                  <a:cubicBezTo>
                    <a:pt x="665936" y="177628"/>
                    <a:pt x="713154" y="537462"/>
                    <a:pt x="713154" y="537462"/>
                  </a:cubicBezTo>
                </a:path>
              </a:pathLst>
            </a:custGeom>
            <a:ln>
              <a:solidFill>
                <a:srgbClr val="00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6" name="TextBox 75"/>
          <p:cNvSpPr txBox="1"/>
          <p:nvPr/>
        </p:nvSpPr>
        <p:spPr>
          <a:xfrm>
            <a:off x="1531789" y="250673"/>
            <a:ext cx="6434599" cy="523220"/>
          </a:xfrm>
          <a:prstGeom prst="rect">
            <a:avLst/>
          </a:prstGeom>
          <a:noFill/>
        </p:spPr>
        <p:txBody>
          <a:bodyPr wrap="none" rtlCol="0">
            <a:spAutoFit/>
          </a:bodyPr>
          <a:lstStyle/>
          <a:p>
            <a:r>
              <a:rPr lang="en-US" sz="2800" dirty="0" smtClean="0"/>
              <a:t>RNA-Seq Empowers Transcriptome Studies</a:t>
            </a:r>
            <a:endParaRPr lang="en-US" sz="2800" dirty="0"/>
          </a:p>
        </p:txBody>
      </p:sp>
      <p:grpSp>
        <p:nvGrpSpPr>
          <p:cNvPr id="3" name="Group 2"/>
          <p:cNvGrpSpPr/>
          <p:nvPr/>
        </p:nvGrpSpPr>
        <p:grpSpPr>
          <a:xfrm>
            <a:off x="2651867" y="4595839"/>
            <a:ext cx="5070088" cy="1793661"/>
            <a:chOff x="2651867" y="4595839"/>
            <a:chExt cx="5070088" cy="1793661"/>
          </a:xfrm>
        </p:grpSpPr>
        <p:grpSp>
          <p:nvGrpSpPr>
            <p:cNvPr id="79" name="Group 78"/>
            <p:cNvGrpSpPr/>
            <p:nvPr/>
          </p:nvGrpSpPr>
          <p:grpSpPr>
            <a:xfrm>
              <a:off x="2651867" y="4595839"/>
              <a:ext cx="3199306" cy="1793661"/>
              <a:chOff x="602318" y="3629012"/>
              <a:chExt cx="3199306" cy="1793661"/>
            </a:xfrm>
          </p:grpSpPr>
          <p:pic>
            <p:nvPicPr>
              <p:cNvPr id="59" name="Picture 58"/>
              <p:cNvPicPr>
                <a:picLocks noChangeAspect="1"/>
              </p:cNvPicPr>
              <p:nvPr/>
            </p:nvPicPr>
            <p:blipFill>
              <a:blip r:embed="rId4"/>
              <a:stretch>
                <a:fillRect/>
              </a:stretch>
            </p:blipFill>
            <p:spPr>
              <a:xfrm>
                <a:off x="602318" y="3797003"/>
                <a:ext cx="2315090" cy="1625670"/>
              </a:xfrm>
              <a:prstGeom prst="rect">
                <a:avLst/>
              </a:prstGeom>
            </p:spPr>
          </p:pic>
          <p:sp>
            <p:nvSpPr>
              <p:cNvPr id="64" name="Freeform 63"/>
              <p:cNvSpPr/>
              <p:nvPr/>
            </p:nvSpPr>
            <p:spPr>
              <a:xfrm>
                <a:off x="3059163" y="3629012"/>
                <a:ext cx="742461" cy="537308"/>
              </a:xfrm>
              <a:custGeom>
                <a:avLst/>
                <a:gdLst>
                  <a:gd name="connsiteX0" fmla="*/ 742461 w 742461"/>
                  <a:gd name="connsiteY0" fmla="*/ 0 h 537308"/>
                  <a:gd name="connsiteX1" fmla="*/ 586153 w 742461"/>
                  <a:gd name="connsiteY1" fmla="*/ 429846 h 537308"/>
                  <a:gd name="connsiteX2" fmla="*/ 0 w 742461"/>
                  <a:gd name="connsiteY2" fmla="*/ 537308 h 537308"/>
                </a:gdLst>
                <a:ahLst/>
                <a:cxnLst>
                  <a:cxn ang="0">
                    <a:pos x="connsiteX0" y="connsiteY0"/>
                  </a:cxn>
                  <a:cxn ang="0">
                    <a:pos x="connsiteX1" y="connsiteY1"/>
                  </a:cxn>
                  <a:cxn ang="0">
                    <a:pos x="connsiteX2" y="connsiteY2"/>
                  </a:cxn>
                </a:cxnLst>
                <a:rect l="l" t="t" r="r" b="b"/>
                <a:pathLst>
                  <a:path w="742461" h="537308">
                    <a:moveTo>
                      <a:pt x="742461" y="0"/>
                    </a:moveTo>
                    <a:cubicBezTo>
                      <a:pt x="726178" y="170147"/>
                      <a:pt x="709896" y="340295"/>
                      <a:pt x="586153" y="429846"/>
                    </a:cubicBezTo>
                    <a:cubicBezTo>
                      <a:pt x="462410" y="519397"/>
                      <a:pt x="0" y="537308"/>
                      <a:pt x="0" y="537308"/>
                    </a:cubicBezTo>
                  </a:path>
                </a:pathLst>
              </a:custGeom>
              <a:ln>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grpSp>
        <p:sp>
          <p:nvSpPr>
            <p:cNvPr id="2" name="TextBox 1"/>
            <p:cNvSpPr txBox="1"/>
            <p:nvPr/>
          </p:nvSpPr>
          <p:spPr>
            <a:xfrm>
              <a:off x="5635965" y="5122756"/>
              <a:ext cx="2085990" cy="615553"/>
            </a:xfrm>
            <a:prstGeom prst="rect">
              <a:avLst/>
            </a:prstGeom>
            <a:noFill/>
          </p:spPr>
          <p:txBody>
            <a:bodyPr wrap="none" rtlCol="0">
              <a:spAutoFit/>
            </a:bodyPr>
            <a:lstStyle/>
            <a:p>
              <a:pPr algn="ctr"/>
              <a:r>
                <a:rPr lang="en-US" dirty="0" smtClean="0"/>
                <a:t>Next-gen Sequencer</a:t>
              </a:r>
            </a:p>
            <a:p>
              <a:pPr algn="ctr"/>
              <a:r>
                <a:rPr lang="en-US" sz="1600" i="1" dirty="0" smtClean="0"/>
                <a:t>(pick your favorite)</a:t>
              </a:r>
              <a:endParaRPr lang="en-US" sz="1600" i="1" dirty="0"/>
            </a:p>
          </p:txBody>
        </p:sp>
      </p:grpSp>
    </p:spTree>
    <p:extLst>
      <p:ext uri="{BB962C8B-B14F-4D97-AF65-F5344CB8AC3E}">
        <p14:creationId xmlns:p14="http://schemas.microsoft.com/office/powerpoint/2010/main" val="1450104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2570798"/>
            <a:ext cx="6146800" cy="1143000"/>
          </a:xfrm>
        </p:spPr>
        <p:txBody>
          <a:bodyPr>
            <a:normAutofit fontScale="90000"/>
          </a:bodyPr>
          <a:lstStyle/>
          <a:p>
            <a:r>
              <a:rPr lang="en-US" dirty="0" smtClean="0"/>
              <a:t>The General Approach to </a:t>
            </a:r>
            <a:br>
              <a:rPr lang="en-US" dirty="0" smtClean="0"/>
            </a:br>
            <a:r>
              <a:rPr lang="en-US" i="1" dirty="0" smtClean="0"/>
              <a:t>De novo </a:t>
            </a:r>
            <a:r>
              <a:rPr lang="en-US" dirty="0" smtClean="0"/>
              <a:t>RNA-</a:t>
            </a:r>
            <a:r>
              <a:rPr lang="en-US" dirty="0" err="1" smtClean="0"/>
              <a:t>Seq</a:t>
            </a:r>
            <a:r>
              <a:rPr lang="en-US" dirty="0" smtClean="0"/>
              <a:t> Assembly</a:t>
            </a:r>
            <a:br>
              <a:rPr lang="en-US" dirty="0" smtClean="0"/>
            </a:br>
            <a:r>
              <a:rPr lang="en-US" dirty="0" smtClean="0"/>
              <a:t>Using De </a:t>
            </a:r>
            <a:r>
              <a:rPr lang="en-US" dirty="0" err="1" smtClean="0"/>
              <a:t>Bruijn</a:t>
            </a:r>
            <a:r>
              <a:rPr lang="en-US" dirty="0" smtClean="0"/>
              <a:t> Graphs</a:t>
            </a:r>
            <a:endParaRPr lang="en-US" dirty="0"/>
          </a:p>
        </p:txBody>
      </p:sp>
    </p:spTree>
    <p:extLst>
      <p:ext uri="{BB962C8B-B14F-4D97-AF65-F5344CB8AC3E}">
        <p14:creationId xmlns:p14="http://schemas.microsoft.com/office/powerpoint/2010/main" val="420606673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642"/>
            <a:ext cx="8229600" cy="1143000"/>
          </a:xfrm>
        </p:spPr>
        <p:txBody>
          <a:bodyPr>
            <a:normAutofit/>
          </a:bodyPr>
          <a:lstStyle/>
          <a:p>
            <a:r>
              <a:rPr lang="en-US" sz="3200" dirty="0" smtClean="0"/>
              <a:t>Sequence Assembly via De </a:t>
            </a:r>
            <a:r>
              <a:rPr lang="en-US" sz="3200" dirty="0" err="1" smtClean="0"/>
              <a:t>Bruijn</a:t>
            </a:r>
            <a:r>
              <a:rPr lang="en-US" sz="3200" dirty="0" smtClean="0"/>
              <a:t> Graphs</a:t>
            </a:r>
            <a:endParaRPr lang="en-US" sz="3200" dirty="0"/>
          </a:p>
        </p:txBody>
      </p:sp>
      <p:pic>
        <p:nvPicPr>
          <p:cNvPr id="4" name="Picture 3" descr="Screen Shot 2013-03-06 at 12.4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838200"/>
            <a:ext cx="6939280" cy="2466025"/>
          </a:xfrm>
          <a:prstGeom prst="rect">
            <a:avLst/>
          </a:prstGeom>
        </p:spPr>
      </p:pic>
      <p:pic>
        <p:nvPicPr>
          <p:cNvPr id="5" name="Picture 4" descr="Screen Shot 2013-03-06 at 12.43.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720" y="3642710"/>
            <a:ext cx="7233920" cy="2463275"/>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15929385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3.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361030"/>
            <a:ext cx="7233920" cy="2463275"/>
          </a:xfrm>
          <a:prstGeom prst="rect">
            <a:avLst/>
          </a:prstGeom>
        </p:spPr>
      </p:pic>
      <p:pic>
        <p:nvPicPr>
          <p:cNvPr id="5" name="Picture 4" descr="Screen Shot 2013-03-06 at 12.45.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 y="3870960"/>
            <a:ext cx="7813040" cy="1152283"/>
          </a:xfrm>
          <a:prstGeom prst="rect">
            <a:avLst/>
          </a:prstGeom>
        </p:spPr>
      </p:pic>
      <p:sp>
        <p:nvSpPr>
          <p:cNvPr id="6" name="TextBox 5"/>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
        <p:nvSpPr>
          <p:cNvPr id="8" name="Freeform 7"/>
          <p:cNvSpPr/>
          <p:nvPr/>
        </p:nvSpPr>
        <p:spPr>
          <a:xfrm>
            <a:off x="1311490" y="2009227"/>
            <a:ext cx="6584816" cy="786605"/>
          </a:xfrm>
          <a:custGeom>
            <a:avLst/>
            <a:gdLst>
              <a:gd name="connsiteX0" fmla="*/ 6432546 w 6584816"/>
              <a:gd name="connsiteY0" fmla="*/ 510145 h 786605"/>
              <a:gd name="connsiteX1" fmla="*/ 6328460 w 6584816"/>
              <a:gd name="connsiteY1" fmla="*/ 281111 h 786605"/>
              <a:gd name="connsiteX2" fmla="*/ 6245191 w 6584816"/>
              <a:gd name="connsiteY2" fmla="*/ 177004 h 786605"/>
              <a:gd name="connsiteX3" fmla="*/ 6203556 w 6584816"/>
              <a:gd name="connsiteY3" fmla="*/ 114541 h 786605"/>
              <a:gd name="connsiteX4" fmla="*/ 6141104 w 6584816"/>
              <a:gd name="connsiteY4" fmla="*/ 93719 h 786605"/>
              <a:gd name="connsiteX5" fmla="*/ 5787210 w 6584816"/>
              <a:gd name="connsiteY5" fmla="*/ 52077 h 786605"/>
              <a:gd name="connsiteX6" fmla="*/ 4725528 w 6584816"/>
              <a:gd name="connsiteY6" fmla="*/ 52077 h 786605"/>
              <a:gd name="connsiteX7" fmla="*/ 4413268 w 6584816"/>
              <a:gd name="connsiteY7" fmla="*/ 93719 h 786605"/>
              <a:gd name="connsiteX8" fmla="*/ 4267547 w 6584816"/>
              <a:gd name="connsiteY8" fmla="*/ 114541 h 786605"/>
              <a:gd name="connsiteX9" fmla="*/ 3330768 w 6584816"/>
              <a:gd name="connsiteY9" fmla="*/ 135362 h 786605"/>
              <a:gd name="connsiteX10" fmla="*/ 2602163 w 6584816"/>
              <a:gd name="connsiteY10" fmla="*/ 156183 h 786605"/>
              <a:gd name="connsiteX11" fmla="*/ 2164999 w 6584816"/>
              <a:gd name="connsiteY11" fmla="*/ 218647 h 786605"/>
              <a:gd name="connsiteX12" fmla="*/ 1602932 w 6584816"/>
              <a:gd name="connsiteY12" fmla="*/ 281111 h 786605"/>
              <a:gd name="connsiteX13" fmla="*/ 145721 w 6584816"/>
              <a:gd name="connsiteY13" fmla="*/ 301932 h 786605"/>
              <a:gd name="connsiteX14" fmla="*/ 104087 w 6584816"/>
              <a:gd name="connsiteY14" fmla="*/ 385217 h 786605"/>
              <a:gd name="connsiteX15" fmla="*/ 62452 w 6584816"/>
              <a:gd name="connsiteY15" fmla="*/ 447681 h 786605"/>
              <a:gd name="connsiteX16" fmla="*/ 20817 w 6584816"/>
              <a:gd name="connsiteY16" fmla="*/ 614251 h 786605"/>
              <a:gd name="connsiteX17" fmla="*/ 0 w 6584816"/>
              <a:gd name="connsiteY17" fmla="*/ 697536 h 786605"/>
              <a:gd name="connsiteX18" fmla="*/ 20817 w 6584816"/>
              <a:gd name="connsiteY18" fmla="*/ 780821 h 786605"/>
              <a:gd name="connsiteX19" fmla="*/ 562067 w 6584816"/>
              <a:gd name="connsiteY19" fmla="*/ 739178 h 786605"/>
              <a:gd name="connsiteX20" fmla="*/ 686971 w 6584816"/>
              <a:gd name="connsiteY20" fmla="*/ 697536 h 786605"/>
              <a:gd name="connsiteX21" fmla="*/ 895144 w 6584816"/>
              <a:gd name="connsiteY21" fmla="*/ 655893 h 786605"/>
              <a:gd name="connsiteX22" fmla="*/ 3726297 w 6584816"/>
              <a:gd name="connsiteY22" fmla="*/ 676715 h 786605"/>
              <a:gd name="connsiteX23" fmla="*/ 5599854 w 6584816"/>
              <a:gd name="connsiteY23" fmla="*/ 655893 h 786605"/>
              <a:gd name="connsiteX24" fmla="*/ 6141104 w 6584816"/>
              <a:gd name="connsiteY24" fmla="*/ 593430 h 786605"/>
              <a:gd name="connsiteX25" fmla="*/ 6203556 w 6584816"/>
              <a:gd name="connsiteY25" fmla="*/ 572608 h 786605"/>
              <a:gd name="connsiteX26" fmla="*/ 6453364 w 6584816"/>
              <a:gd name="connsiteY26" fmla="*/ 530966 h 786605"/>
              <a:gd name="connsiteX27" fmla="*/ 6515816 w 6584816"/>
              <a:gd name="connsiteY27" fmla="*/ 489323 h 786605"/>
              <a:gd name="connsiteX28" fmla="*/ 6557450 w 6584816"/>
              <a:gd name="connsiteY28" fmla="*/ 406038 h 786605"/>
              <a:gd name="connsiteX29" fmla="*/ 6515816 w 6584816"/>
              <a:gd name="connsiteY29" fmla="*/ 385217 h 78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584816" h="786605">
                <a:moveTo>
                  <a:pt x="6432546" y="510145"/>
                </a:moveTo>
                <a:cubicBezTo>
                  <a:pt x="6343763" y="154939"/>
                  <a:pt x="6451960" y="466398"/>
                  <a:pt x="6328460" y="281111"/>
                </a:cubicBezTo>
                <a:cubicBezTo>
                  <a:pt x="6248021" y="160428"/>
                  <a:pt x="6384857" y="270133"/>
                  <a:pt x="6245191" y="177004"/>
                </a:cubicBezTo>
                <a:cubicBezTo>
                  <a:pt x="6231313" y="156183"/>
                  <a:pt x="6223094" y="130174"/>
                  <a:pt x="6203556" y="114541"/>
                </a:cubicBezTo>
                <a:cubicBezTo>
                  <a:pt x="6186422" y="100831"/>
                  <a:pt x="6162203" y="99749"/>
                  <a:pt x="6141104" y="93719"/>
                </a:cubicBezTo>
                <a:cubicBezTo>
                  <a:pt x="5999324" y="53202"/>
                  <a:pt x="5993829" y="67974"/>
                  <a:pt x="5787210" y="52077"/>
                </a:cubicBezTo>
                <a:cubicBezTo>
                  <a:pt x="5283776" y="-31845"/>
                  <a:pt x="5577842" y="-1203"/>
                  <a:pt x="4725528" y="52077"/>
                </a:cubicBezTo>
                <a:cubicBezTo>
                  <a:pt x="4579209" y="61224"/>
                  <a:pt x="4544408" y="73540"/>
                  <a:pt x="4413268" y="93719"/>
                </a:cubicBezTo>
                <a:cubicBezTo>
                  <a:pt x="4364772" y="101181"/>
                  <a:pt x="4316578" y="112655"/>
                  <a:pt x="4267547" y="114541"/>
                </a:cubicBezTo>
                <a:cubicBezTo>
                  <a:pt x="3955441" y="126547"/>
                  <a:pt x="3643007" y="127555"/>
                  <a:pt x="3330768" y="135362"/>
                </a:cubicBezTo>
                <a:lnTo>
                  <a:pt x="2602163" y="156183"/>
                </a:lnTo>
                <a:cubicBezTo>
                  <a:pt x="2316744" y="203761"/>
                  <a:pt x="2660744" y="147813"/>
                  <a:pt x="2164999" y="218647"/>
                </a:cubicBezTo>
                <a:cubicBezTo>
                  <a:pt x="1932840" y="251819"/>
                  <a:pt x="1953338" y="276104"/>
                  <a:pt x="1602932" y="281111"/>
                </a:cubicBezTo>
                <a:lnTo>
                  <a:pt x="145721" y="301932"/>
                </a:lnTo>
                <a:cubicBezTo>
                  <a:pt x="131843" y="329694"/>
                  <a:pt x="119484" y="358268"/>
                  <a:pt x="104087" y="385217"/>
                </a:cubicBezTo>
                <a:cubicBezTo>
                  <a:pt x="91674" y="406944"/>
                  <a:pt x="73641" y="425299"/>
                  <a:pt x="62452" y="447681"/>
                </a:cubicBezTo>
                <a:cubicBezTo>
                  <a:pt x="40134" y="492325"/>
                  <a:pt x="30317" y="571494"/>
                  <a:pt x="20817" y="614251"/>
                </a:cubicBezTo>
                <a:cubicBezTo>
                  <a:pt x="14610" y="642186"/>
                  <a:pt x="6939" y="669774"/>
                  <a:pt x="0" y="697536"/>
                </a:cubicBezTo>
                <a:cubicBezTo>
                  <a:pt x="6939" y="725298"/>
                  <a:pt x="-7482" y="776575"/>
                  <a:pt x="20817" y="780821"/>
                </a:cubicBezTo>
                <a:cubicBezTo>
                  <a:pt x="157777" y="801369"/>
                  <a:pt x="399955" y="762342"/>
                  <a:pt x="562067" y="739178"/>
                </a:cubicBezTo>
                <a:cubicBezTo>
                  <a:pt x="603702" y="725297"/>
                  <a:pt x="644394" y="708182"/>
                  <a:pt x="686971" y="697536"/>
                </a:cubicBezTo>
                <a:cubicBezTo>
                  <a:pt x="755623" y="680370"/>
                  <a:pt x="895144" y="655893"/>
                  <a:pt x="895144" y="655893"/>
                </a:cubicBezTo>
                <a:lnTo>
                  <a:pt x="3726297" y="676715"/>
                </a:lnTo>
                <a:cubicBezTo>
                  <a:pt x="4350855" y="676715"/>
                  <a:pt x="4975533" y="673079"/>
                  <a:pt x="5599854" y="655893"/>
                </a:cubicBezTo>
                <a:cubicBezTo>
                  <a:pt x="5744686" y="651906"/>
                  <a:pt x="5974992" y="617165"/>
                  <a:pt x="6141104" y="593430"/>
                </a:cubicBezTo>
                <a:cubicBezTo>
                  <a:pt x="6161921" y="586489"/>
                  <a:pt x="6182268" y="577931"/>
                  <a:pt x="6203556" y="572608"/>
                </a:cubicBezTo>
                <a:cubicBezTo>
                  <a:pt x="6284724" y="552312"/>
                  <a:pt x="6371119" y="542717"/>
                  <a:pt x="6453364" y="530966"/>
                </a:cubicBezTo>
                <a:cubicBezTo>
                  <a:pt x="6474181" y="517085"/>
                  <a:pt x="6493438" y="500514"/>
                  <a:pt x="6515816" y="489323"/>
                </a:cubicBezTo>
                <a:cubicBezTo>
                  <a:pt x="6566290" y="464081"/>
                  <a:pt x="6618010" y="486799"/>
                  <a:pt x="6557450" y="406038"/>
                </a:cubicBezTo>
                <a:cubicBezTo>
                  <a:pt x="6548141" y="393624"/>
                  <a:pt x="6529694" y="392157"/>
                  <a:pt x="6515816" y="385217"/>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a:off x="6599085" y="2795832"/>
            <a:ext cx="291442" cy="1285133"/>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97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3-06 at 12.4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 y="904240"/>
            <a:ext cx="7813040" cy="1152283"/>
          </a:xfrm>
          <a:prstGeom prst="rect">
            <a:avLst/>
          </a:prstGeom>
        </p:spPr>
      </p:pic>
      <p:pic>
        <p:nvPicPr>
          <p:cNvPr id="5" name="Picture 4" descr="Screen Shot 2013-03-06 at 12.46.1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79" y="2646680"/>
            <a:ext cx="7455747" cy="1813560"/>
          </a:xfrm>
          <a:prstGeom prst="rect">
            <a:avLst/>
          </a:prstGeom>
        </p:spPr>
      </p:pic>
      <p:pic>
        <p:nvPicPr>
          <p:cNvPr id="6" name="Picture 5" descr="Screen Shot 2013-03-06 at 12.47.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480" y="5054600"/>
            <a:ext cx="6949441" cy="864994"/>
          </a:xfrm>
          <a:prstGeom prst="rect">
            <a:avLst/>
          </a:prstGeom>
        </p:spPr>
      </p:pic>
      <p:sp>
        <p:nvSpPr>
          <p:cNvPr id="7" name="TextBox 6"/>
          <p:cNvSpPr txBox="1"/>
          <p:nvPr/>
        </p:nvSpPr>
        <p:spPr>
          <a:xfrm>
            <a:off x="193040" y="6429494"/>
            <a:ext cx="3416495" cy="307777"/>
          </a:xfrm>
          <a:prstGeom prst="rect">
            <a:avLst/>
          </a:prstGeom>
          <a:noFill/>
        </p:spPr>
        <p:txBody>
          <a:bodyPr wrap="none" rtlCol="0">
            <a:spAutoFit/>
          </a:bodyPr>
          <a:lstStyle/>
          <a:p>
            <a:r>
              <a:rPr lang="en-US" sz="1400" dirty="0" smtClean="0"/>
              <a:t>From Martin &amp; Wang, Nat. Rev. Genet. 2011</a:t>
            </a:r>
            <a:endParaRPr lang="en-US" sz="1400" dirty="0"/>
          </a:p>
        </p:txBody>
      </p:sp>
    </p:spTree>
    <p:extLst>
      <p:ext uri="{BB962C8B-B14F-4D97-AF65-F5344CB8AC3E}">
        <p14:creationId xmlns:p14="http://schemas.microsoft.com/office/powerpoint/2010/main" val="3627209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9886"/>
            <a:ext cx="8229600" cy="1143000"/>
          </a:xfrm>
        </p:spPr>
        <p:txBody>
          <a:bodyPr>
            <a:noAutofit/>
          </a:bodyPr>
          <a:lstStyle/>
          <a:p>
            <a:r>
              <a:rPr lang="en-US" sz="2800" b="1" dirty="0" smtClean="0"/>
              <a:t>Contrasting Genome and </a:t>
            </a:r>
            <a:r>
              <a:rPr lang="en-US" sz="2800" b="1" dirty="0" err="1" smtClean="0"/>
              <a:t>Transcriptome</a:t>
            </a:r>
            <a:r>
              <a:rPr lang="en-US" sz="2800" b="1" dirty="0" smtClean="0"/>
              <a:t> Assembly</a:t>
            </a:r>
            <a:endParaRPr lang="en-US" sz="2800" b="1" dirty="0"/>
          </a:p>
        </p:txBody>
      </p:sp>
      <p:sp>
        <p:nvSpPr>
          <p:cNvPr id="4" name="TextBox 3"/>
          <p:cNvSpPr txBox="1"/>
          <p:nvPr/>
        </p:nvSpPr>
        <p:spPr>
          <a:xfrm>
            <a:off x="521197" y="2321808"/>
            <a:ext cx="2565125" cy="461665"/>
          </a:xfrm>
          <a:prstGeom prst="rect">
            <a:avLst/>
          </a:prstGeom>
          <a:noFill/>
        </p:spPr>
        <p:txBody>
          <a:bodyPr wrap="none" rtlCol="0">
            <a:spAutoFit/>
          </a:bodyPr>
          <a:lstStyle/>
          <a:p>
            <a:r>
              <a:rPr lang="en-US" sz="2400" b="1" u="sng" dirty="0" smtClean="0"/>
              <a:t>Genome Assembly</a:t>
            </a:r>
            <a:endParaRPr lang="en-US" sz="2400" b="1" u="sng" dirty="0"/>
          </a:p>
        </p:txBody>
      </p:sp>
      <p:sp>
        <p:nvSpPr>
          <p:cNvPr id="5" name="TextBox 4"/>
          <p:cNvSpPr txBox="1"/>
          <p:nvPr/>
        </p:nvSpPr>
        <p:spPr>
          <a:xfrm>
            <a:off x="4435701" y="2296152"/>
            <a:ext cx="3336220" cy="461665"/>
          </a:xfrm>
          <a:prstGeom prst="rect">
            <a:avLst/>
          </a:prstGeom>
          <a:noFill/>
        </p:spPr>
        <p:txBody>
          <a:bodyPr wrap="none" rtlCol="0">
            <a:spAutoFit/>
          </a:bodyPr>
          <a:lstStyle/>
          <a:p>
            <a:r>
              <a:rPr lang="en-US" sz="2400" b="1" u="sng" dirty="0" err="1" smtClean="0"/>
              <a:t>Transcriptome</a:t>
            </a:r>
            <a:r>
              <a:rPr lang="en-US" sz="2400" b="1" u="sng" dirty="0" smtClean="0"/>
              <a:t> Assembly</a:t>
            </a:r>
            <a:endParaRPr lang="en-US" sz="2400" b="1" u="sng" dirty="0"/>
          </a:p>
        </p:txBody>
      </p:sp>
      <p:sp>
        <p:nvSpPr>
          <p:cNvPr id="6" name="TextBox 5"/>
          <p:cNvSpPr txBox="1"/>
          <p:nvPr/>
        </p:nvSpPr>
        <p:spPr>
          <a:xfrm>
            <a:off x="423371" y="2886226"/>
            <a:ext cx="2787943" cy="1015663"/>
          </a:xfrm>
          <a:prstGeom prst="rect">
            <a:avLst/>
          </a:prstGeom>
          <a:noFill/>
        </p:spPr>
        <p:txBody>
          <a:bodyPr wrap="none" rtlCol="0">
            <a:spAutoFit/>
          </a:bodyPr>
          <a:lstStyle/>
          <a:p>
            <a:pPr marL="285750" indent="-285750">
              <a:buFont typeface="Arial"/>
              <a:buChar char="•"/>
            </a:pPr>
            <a:r>
              <a:rPr lang="en-US" sz="2000" dirty="0" smtClean="0"/>
              <a:t>Uniform coverage</a:t>
            </a:r>
          </a:p>
          <a:p>
            <a:pPr marL="285750" indent="-285750">
              <a:buFont typeface="Arial"/>
              <a:buChar char="•"/>
            </a:pPr>
            <a:r>
              <a:rPr lang="en-US" sz="2000" dirty="0" smtClean="0"/>
              <a:t>Single </a:t>
            </a:r>
            <a:r>
              <a:rPr lang="en-US" sz="2000" dirty="0" err="1" smtClean="0"/>
              <a:t>contig</a:t>
            </a:r>
            <a:r>
              <a:rPr lang="en-US" sz="2000" dirty="0" smtClean="0"/>
              <a:t> per locus</a:t>
            </a:r>
          </a:p>
          <a:p>
            <a:pPr marL="285750" indent="-285750">
              <a:buFont typeface="Arial"/>
              <a:buChar char="•"/>
            </a:pPr>
            <a:r>
              <a:rPr lang="en-US" sz="2000" dirty="0" smtClean="0"/>
              <a:t>Double-stranded</a:t>
            </a:r>
            <a:endParaRPr lang="en-US" sz="2000" dirty="0"/>
          </a:p>
        </p:txBody>
      </p:sp>
      <p:sp>
        <p:nvSpPr>
          <p:cNvPr id="7" name="TextBox 6"/>
          <p:cNvSpPr txBox="1"/>
          <p:nvPr/>
        </p:nvSpPr>
        <p:spPr>
          <a:xfrm>
            <a:off x="3846805" y="2886225"/>
            <a:ext cx="4724370" cy="1015663"/>
          </a:xfrm>
          <a:prstGeom prst="rect">
            <a:avLst/>
          </a:prstGeom>
          <a:noFill/>
        </p:spPr>
        <p:txBody>
          <a:bodyPr wrap="none" rtlCol="0">
            <a:spAutoFit/>
          </a:bodyPr>
          <a:lstStyle/>
          <a:p>
            <a:pPr marL="285750" indent="-285750">
              <a:buFont typeface="Arial"/>
              <a:buChar char="•"/>
            </a:pPr>
            <a:r>
              <a:rPr lang="en-US" sz="2000" dirty="0" smtClean="0"/>
              <a:t>Exponentially distributed coverage levels</a:t>
            </a:r>
          </a:p>
          <a:p>
            <a:pPr marL="285750" indent="-285750">
              <a:buFont typeface="Arial"/>
              <a:buChar char="•"/>
            </a:pPr>
            <a:r>
              <a:rPr lang="en-US" sz="2000" dirty="0" smtClean="0"/>
              <a:t>Multiple </a:t>
            </a:r>
            <a:r>
              <a:rPr lang="en-US" sz="2000" dirty="0" err="1" smtClean="0"/>
              <a:t>contigs</a:t>
            </a:r>
            <a:r>
              <a:rPr lang="en-US" sz="2000" dirty="0" smtClean="0"/>
              <a:t> per locus (alt splicing)</a:t>
            </a:r>
          </a:p>
          <a:p>
            <a:pPr marL="285750" indent="-285750">
              <a:buFont typeface="Arial"/>
              <a:buChar char="•"/>
            </a:pPr>
            <a:r>
              <a:rPr lang="en-US" sz="2000" dirty="0" smtClean="0"/>
              <a:t>Strand-specific</a:t>
            </a:r>
            <a:endParaRPr lang="en-US" sz="2000" dirty="0"/>
          </a:p>
        </p:txBody>
      </p:sp>
      <p:cxnSp>
        <p:nvCxnSpPr>
          <p:cNvPr id="12" name="Straight Connector 11"/>
          <p:cNvCxnSpPr/>
          <p:nvPr/>
        </p:nvCxnSpPr>
        <p:spPr>
          <a:xfrm>
            <a:off x="3335588" y="2321808"/>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15" name="Picture 14" descr="TrinitySimpleLogo.jpg"/>
          <p:cNvPicPr>
            <a:picLocks noChangeAspect="1"/>
          </p:cNvPicPr>
          <p:nvPr/>
        </p:nvPicPr>
        <p:blipFill>
          <a:blip r:embed="rId3"/>
          <a:stretch>
            <a:fillRect/>
          </a:stretch>
        </p:blipFill>
        <p:spPr>
          <a:xfrm>
            <a:off x="3846805" y="4181647"/>
            <a:ext cx="4529601" cy="899005"/>
          </a:xfrm>
          <a:prstGeom prst="rect">
            <a:avLst/>
          </a:prstGeom>
        </p:spPr>
      </p:pic>
    </p:spTree>
    <p:extLst>
      <p:ext uri="{BB962C8B-B14F-4D97-AF65-F5344CB8AC3E}">
        <p14:creationId xmlns:p14="http://schemas.microsoft.com/office/powerpoint/2010/main" val="3835971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Trinity Aggregates Isolated Transcript Graphs</a:t>
            </a:r>
            <a:endParaRPr lang="en-US" sz="3200" dirty="0"/>
          </a:p>
        </p:txBody>
      </p:sp>
      <p:sp>
        <p:nvSpPr>
          <p:cNvPr id="4" name="Freeform 3"/>
          <p:cNvSpPr/>
          <p:nvPr/>
        </p:nvSpPr>
        <p:spPr>
          <a:xfrm>
            <a:off x="461445" y="2862935"/>
            <a:ext cx="3134700" cy="3015820"/>
          </a:xfrm>
          <a:custGeom>
            <a:avLst/>
            <a:gdLst>
              <a:gd name="connsiteX0" fmla="*/ 1553839 w 3134700"/>
              <a:gd name="connsiteY0" fmla="*/ 3015820 h 3015820"/>
              <a:gd name="connsiteX1" fmla="*/ 1621397 w 3134700"/>
              <a:gd name="connsiteY1" fmla="*/ 3002310 h 3015820"/>
              <a:gd name="connsiteX2" fmla="*/ 1702467 w 3134700"/>
              <a:gd name="connsiteY2" fmla="*/ 2934760 h 3015820"/>
              <a:gd name="connsiteX3" fmla="*/ 1756513 w 3134700"/>
              <a:gd name="connsiteY3" fmla="*/ 2907741 h 3015820"/>
              <a:gd name="connsiteX4" fmla="*/ 1810560 w 3134700"/>
              <a:gd name="connsiteY4" fmla="*/ 2840191 h 3015820"/>
              <a:gd name="connsiteX5" fmla="*/ 1878118 w 3134700"/>
              <a:gd name="connsiteY5" fmla="*/ 2799661 h 3015820"/>
              <a:gd name="connsiteX6" fmla="*/ 1945676 w 3134700"/>
              <a:gd name="connsiteY6" fmla="*/ 2745621 h 3015820"/>
              <a:gd name="connsiteX7" fmla="*/ 1986211 w 3134700"/>
              <a:gd name="connsiteY7" fmla="*/ 2718601 h 3015820"/>
              <a:gd name="connsiteX8" fmla="*/ 2013234 w 3134700"/>
              <a:gd name="connsiteY8" fmla="*/ 2678071 h 3015820"/>
              <a:gd name="connsiteX9" fmla="*/ 1972699 w 3134700"/>
              <a:gd name="connsiteY9" fmla="*/ 2610521 h 3015820"/>
              <a:gd name="connsiteX10" fmla="*/ 1959188 w 3134700"/>
              <a:gd name="connsiteY10" fmla="*/ 2569991 h 3015820"/>
              <a:gd name="connsiteX11" fmla="*/ 1932164 w 3134700"/>
              <a:gd name="connsiteY11" fmla="*/ 2542971 h 3015820"/>
              <a:gd name="connsiteX12" fmla="*/ 1878118 w 3134700"/>
              <a:gd name="connsiteY12" fmla="*/ 2461911 h 3015820"/>
              <a:gd name="connsiteX13" fmla="*/ 1810560 w 3134700"/>
              <a:gd name="connsiteY13" fmla="*/ 2353832 h 3015820"/>
              <a:gd name="connsiteX14" fmla="*/ 1770025 w 3134700"/>
              <a:gd name="connsiteY14" fmla="*/ 2326812 h 3015820"/>
              <a:gd name="connsiteX15" fmla="*/ 1702467 w 3134700"/>
              <a:gd name="connsiteY15" fmla="*/ 2232242 h 3015820"/>
              <a:gd name="connsiteX16" fmla="*/ 1675443 w 3134700"/>
              <a:gd name="connsiteY16" fmla="*/ 2191712 h 3015820"/>
              <a:gd name="connsiteX17" fmla="*/ 1634908 w 3134700"/>
              <a:gd name="connsiteY17" fmla="*/ 2124162 h 3015820"/>
              <a:gd name="connsiteX18" fmla="*/ 1607885 w 3134700"/>
              <a:gd name="connsiteY18" fmla="*/ 2056612 h 3015820"/>
              <a:gd name="connsiteX19" fmla="*/ 1540327 w 3134700"/>
              <a:gd name="connsiteY19" fmla="*/ 1962042 h 3015820"/>
              <a:gd name="connsiteX20" fmla="*/ 1499792 w 3134700"/>
              <a:gd name="connsiteY20" fmla="*/ 1853963 h 3015820"/>
              <a:gd name="connsiteX21" fmla="*/ 1526815 w 3134700"/>
              <a:gd name="connsiteY21" fmla="*/ 1435153 h 3015820"/>
              <a:gd name="connsiteX22" fmla="*/ 1540327 w 3134700"/>
              <a:gd name="connsiteY22" fmla="*/ 1394624 h 3015820"/>
              <a:gd name="connsiteX23" fmla="*/ 1621397 w 3134700"/>
              <a:gd name="connsiteY23" fmla="*/ 1259524 h 3015820"/>
              <a:gd name="connsiteX24" fmla="*/ 1634908 w 3134700"/>
              <a:gd name="connsiteY24" fmla="*/ 1205484 h 3015820"/>
              <a:gd name="connsiteX25" fmla="*/ 1702467 w 3134700"/>
              <a:gd name="connsiteY25" fmla="*/ 1097404 h 3015820"/>
              <a:gd name="connsiteX26" fmla="*/ 1743001 w 3134700"/>
              <a:gd name="connsiteY26" fmla="*/ 1016344 h 3015820"/>
              <a:gd name="connsiteX27" fmla="*/ 1783536 w 3134700"/>
              <a:gd name="connsiteY27" fmla="*/ 1002834 h 3015820"/>
              <a:gd name="connsiteX28" fmla="*/ 1878118 w 3134700"/>
              <a:gd name="connsiteY28" fmla="*/ 881245 h 3015820"/>
              <a:gd name="connsiteX29" fmla="*/ 1918653 w 3134700"/>
              <a:gd name="connsiteY29" fmla="*/ 854225 h 3015820"/>
              <a:gd name="connsiteX30" fmla="*/ 1864606 w 3134700"/>
              <a:gd name="connsiteY30" fmla="*/ 611045 h 3015820"/>
              <a:gd name="connsiteX31" fmla="*/ 1824071 w 3134700"/>
              <a:gd name="connsiteY31" fmla="*/ 584025 h 3015820"/>
              <a:gd name="connsiteX32" fmla="*/ 1715978 w 3134700"/>
              <a:gd name="connsiteY32" fmla="*/ 557005 h 3015820"/>
              <a:gd name="connsiteX33" fmla="*/ 1675443 w 3134700"/>
              <a:gd name="connsiteY33" fmla="*/ 543495 h 3015820"/>
              <a:gd name="connsiteX34" fmla="*/ 1607885 w 3134700"/>
              <a:gd name="connsiteY34" fmla="*/ 475945 h 3015820"/>
              <a:gd name="connsiteX35" fmla="*/ 1594373 w 3134700"/>
              <a:gd name="connsiteY35" fmla="*/ 435416 h 3015820"/>
              <a:gd name="connsiteX36" fmla="*/ 1553839 w 3134700"/>
              <a:gd name="connsiteY36" fmla="*/ 394886 h 3015820"/>
              <a:gd name="connsiteX37" fmla="*/ 1418722 w 3134700"/>
              <a:gd name="connsiteY37" fmla="*/ 408396 h 3015820"/>
              <a:gd name="connsiteX38" fmla="*/ 1391699 w 3134700"/>
              <a:gd name="connsiteY38" fmla="*/ 448925 h 3015820"/>
              <a:gd name="connsiteX39" fmla="*/ 1364676 w 3134700"/>
              <a:gd name="connsiteY39" fmla="*/ 557005 h 3015820"/>
              <a:gd name="connsiteX40" fmla="*/ 1391699 w 3134700"/>
              <a:gd name="connsiteY40" fmla="*/ 746145 h 3015820"/>
              <a:gd name="connsiteX41" fmla="*/ 1472769 w 3134700"/>
              <a:gd name="connsiteY41" fmla="*/ 800185 h 3015820"/>
              <a:gd name="connsiteX42" fmla="*/ 1567350 w 3134700"/>
              <a:gd name="connsiteY42" fmla="*/ 894755 h 3015820"/>
              <a:gd name="connsiteX43" fmla="*/ 1648420 w 3134700"/>
              <a:gd name="connsiteY43" fmla="*/ 948794 h 3015820"/>
              <a:gd name="connsiteX44" fmla="*/ 1743001 w 3134700"/>
              <a:gd name="connsiteY44" fmla="*/ 1043364 h 3015820"/>
              <a:gd name="connsiteX45" fmla="*/ 1810560 w 3134700"/>
              <a:gd name="connsiteY45" fmla="*/ 1137934 h 3015820"/>
              <a:gd name="connsiteX46" fmla="*/ 1878118 w 3134700"/>
              <a:gd name="connsiteY46" fmla="*/ 1205484 h 3015820"/>
              <a:gd name="connsiteX47" fmla="*/ 1905141 w 3134700"/>
              <a:gd name="connsiteY47" fmla="*/ 1246014 h 3015820"/>
              <a:gd name="connsiteX48" fmla="*/ 1999723 w 3134700"/>
              <a:gd name="connsiteY48" fmla="*/ 1327074 h 3015820"/>
              <a:gd name="connsiteX49" fmla="*/ 2094304 w 3134700"/>
              <a:gd name="connsiteY49" fmla="*/ 1502703 h 3015820"/>
              <a:gd name="connsiteX50" fmla="*/ 2121327 w 3134700"/>
              <a:gd name="connsiteY50" fmla="*/ 1597273 h 3015820"/>
              <a:gd name="connsiteX51" fmla="*/ 2148351 w 3134700"/>
              <a:gd name="connsiteY51" fmla="*/ 1705353 h 3015820"/>
              <a:gd name="connsiteX52" fmla="*/ 2188885 w 3134700"/>
              <a:gd name="connsiteY52" fmla="*/ 1840453 h 3015820"/>
              <a:gd name="connsiteX53" fmla="*/ 2202397 w 3134700"/>
              <a:gd name="connsiteY53" fmla="*/ 1948532 h 3015820"/>
              <a:gd name="connsiteX54" fmla="*/ 2229420 w 3134700"/>
              <a:gd name="connsiteY54" fmla="*/ 2029592 h 3015820"/>
              <a:gd name="connsiteX55" fmla="*/ 2242932 w 3134700"/>
              <a:gd name="connsiteY55" fmla="*/ 2110652 h 3015820"/>
              <a:gd name="connsiteX56" fmla="*/ 2229420 w 3134700"/>
              <a:gd name="connsiteY56" fmla="*/ 2286282 h 3015820"/>
              <a:gd name="connsiteX57" fmla="*/ 2094304 w 3134700"/>
              <a:gd name="connsiteY57" fmla="*/ 2353832 h 3015820"/>
              <a:gd name="connsiteX58" fmla="*/ 1499792 w 3134700"/>
              <a:gd name="connsiteY58" fmla="*/ 2367342 h 3015820"/>
              <a:gd name="connsiteX59" fmla="*/ 1337652 w 3134700"/>
              <a:gd name="connsiteY59" fmla="*/ 2394362 h 3015820"/>
              <a:gd name="connsiteX60" fmla="*/ 1216048 w 3134700"/>
              <a:gd name="connsiteY60" fmla="*/ 2421382 h 3015820"/>
              <a:gd name="connsiteX61" fmla="*/ 1134978 w 3134700"/>
              <a:gd name="connsiteY61" fmla="*/ 2434891 h 3015820"/>
              <a:gd name="connsiteX62" fmla="*/ 972838 w 3134700"/>
              <a:gd name="connsiteY62" fmla="*/ 2448401 h 3015820"/>
              <a:gd name="connsiteX63" fmla="*/ 918792 w 3134700"/>
              <a:gd name="connsiteY63" fmla="*/ 2461911 h 3015820"/>
              <a:gd name="connsiteX64" fmla="*/ 878257 w 3134700"/>
              <a:gd name="connsiteY64" fmla="*/ 2475421 h 3015820"/>
              <a:gd name="connsiteX65" fmla="*/ 770164 w 3134700"/>
              <a:gd name="connsiteY65" fmla="*/ 2394362 h 3015820"/>
              <a:gd name="connsiteX66" fmla="*/ 756652 w 3134700"/>
              <a:gd name="connsiteY66" fmla="*/ 2313302 h 3015820"/>
              <a:gd name="connsiteX67" fmla="*/ 824210 w 3134700"/>
              <a:gd name="connsiteY67" fmla="*/ 2002572 h 3015820"/>
              <a:gd name="connsiteX68" fmla="*/ 878257 w 3134700"/>
              <a:gd name="connsiteY68" fmla="*/ 1948532 h 3015820"/>
              <a:gd name="connsiteX69" fmla="*/ 959327 w 3134700"/>
              <a:gd name="connsiteY69" fmla="*/ 1880983 h 3015820"/>
              <a:gd name="connsiteX70" fmla="*/ 1053908 w 3134700"/>
              <a:gd name="connsiteY70" fmla="*/ 1826943 h 3015820"/>
              <a:gd name="connsiteX71" fmla="*/ 1134978 w 3134700"/>
              <a:gd name="connsiteY71" fmla="*/ 1745883 h 3015820"/>
              <a:gd name="connsiteX72" fmla="*/ 1310629 w 3134700"/>
              <a:gd name="connsiteY72" fmla="*/ 1678333 h 3015820"/>
              <a:gd name="connsiteX73" fmla="*/ 1810560 w 3134700"/>
              <a:gd name="connsiteY73" fmla="*/ 1705353 h 3015820"/>
              <a:gd name="connsiteX74" fmla="*/ 2026746 w 3134700"/>
              <a:gd name="connsiteY74" fmla="*/ 1732373 h 3015820"/>
              <a:gd name="connsiteX75" fmla="*/ 2391560 w 3134700"/>
              <a:gd name="connsiteY75" fmla="*/ 1678333 h 3015820"/>
              <a:gd name="connsiteX76" fmla="*/ 2445607 w 3134700"/>
              <a:gd name="connsiteY76" fmla="*/ 1624293 h 3015820"/>
              <a:gd name="connsiteX77" fmla="*/ 2499653 w 3134700"/>
              <a:gd name="connsiteY77" fmla="*/ 1475683 h 3015820"/>
              <a:gd name="connsiteX78" fmla="*/ 2513165 w 3134700"/>
              <a:gd name="connsiteY78" fmla="*/ 1354094 h 3015820"/>
              <a:gd name="connsiteX79" fmla="*/ 2499653 w 3134700"/>
              <a:gd name="connsiteY79" fmla="*/ 867735 h 3015820"/>
              <a:gd name="connsiteX80" fmla="*/ 2459118 w 3134700"/>
              <a:gd name="connsiteY80" fmla="*/ 786675 h 3015820"/>
              <a:gd name="connsiteX81" fmla="*/ 2378048 w 3134700"/>
              <a:gd name="connsiteY81" fmla="*/ 665085 h 3015820"/>
              <a:gd name="connsiteX82" fmla="*/ 2283467 w 3134700"/>
              <a:gd name="connsiteY82" fmla="*/ 597535 h 3015820"/>
              <a:gd name="connsiteX83" fmla="*/ 1905141 w 3134700"/>
              <a:gd name="connsiteY83" fmla="*/ 624555 h 3015820"/>
              <a:gd name="connsiteX84" fmla="*/ 1729490 w 3134700"/>
              <a:gd name="connsiteY84" fmla="*/ 705615 h 3015820"/>
              <a:gd name="connsiteX85" fmla="*/ 1675443 w 3134700"/>
              <a:gd name="connsiteY85" fmla="*/ 732635 h 3015820"/>
              <a:gd name="connsiteX86" fmla="*/ 1580862 w 3134700"/>
              <a:gd name="connsiteY86" fmla="*/ 813695 h 3015820"/>
              <a:gd name="connsiteX87" fmla="*/ 1526815 w 3134700"/>
              <a:gd name="connsiteY87" fmla="*/ 854225 h 3015820"/>
              <a:gd name="connsiteX88" fmla="*/ 1486280 w 3134700"/>
              <a:gd name="connsiteY88" fmla="*/ 894755 h 3015820"/>
              <a:gd name="connsiteX89" fmla="*/ 1445745 w 3134700"/>
              <a:gd name="connsiteY89" fmla="*/ 921775 h 3015820"/>
              <a:gd name="connsiteX90" fmla="*/ 1216048 w 3134700"/>
              <a:gd name="connsiteY90" fmla="*/ 1097404 h 3015820"/>
              <a:gd name="connsiteX91" fmla="*/ 1094443 w 3134700"/>
              <a:gd name="connsiteY91" fmla="*/ 1151444 h 3015820"/>
              <a:gd name="connsiteX92" fmla="*/ 1040396 w 3134700"/>
              <a:gd name="connsiteY92" fmla="*/ 1178464 h 3015820"/>
              <a:gd name="connsiteX93" fmla="*/ 1337652 w 3134700"/>
              <a:gd name="connsiteY93" fmla="*/ 1218994 h 3015820"/>
              <a:gd name="connsiteX94" fmla="*/ 1634908 w 3134700"/>
              <a:gd name="connsiteY94" fmla="*/ 1273034 h 3015820"/>
              <a:gd name="connsiteX95" fmla="*/ 1824071 w 3134700"/>
              <a:gd name="connsiteY95" fmla="*/ 1300054 h 3015820"/>
              <a:gd name="connsiteX96" fmla="*/ 1932164 w 3134700"/>
              <a:gd name="connsiteY96" fmla="*/ 1340584 h 3015820"/>
              <a:gd name="connsiteX97" fmla="*/ 2188885 w 3134700"/>
              <a:gd name="connsiteY97" fmla="*/ 1408134 h 3015820"/>
              <a:gd name="connsiteX98" fmla="*/ 2283467 w 3134700"/>
              <a:gd name="connsiteY98" fmla="*/ 1462173 h 3015820"/>
              <a:gd name="connsiteX99" fmla="*/ 2405072 w 3134700"/>
              <a:gd name="connsiteY99" fmla="*/ 1556743 h 3015820"/>
              <a:gd name="connsiteX100" fmla="*/ 2445607 w 3134700"/>
              <a:gd name="connsiteY100" fmla="*/ 1678333 h 3015820"/>
              <a:gd name="connsiteX101" fmla="*/ 2432095 w 3134700"/>
              <a:gd name="connsiteY101" fmla="*/ 1813433 h 3015820"/>
              <a:gd name="connsiteX102" fmla="*/ 2351025 w 3134700"/>
              <a:gd name="connsiteY102" fmla="*/ 1867473 h 3015820"/>
              <a:gd name="connsiteX103" fmla="*/ 2242932 w 3134700"/>
              <a:gd name="connsiteY103" fmla="*/ 1880983 h 3015820"/>
              <a:gd name="connsiteX104" fmla="*/ 2040257 w 3134700"/>
              <a:gd name="connsiteY104" fmla="*/ 1894493 h 3015820"/>
              <a:gd name="connsiteX105" fmla="*/ 770164 w 3134700"/>
              <a:gd name="connsiteY105" fmla="*/ 1908003 h 3015820"/>
              <a:gd name="connsiteX106" fmla="*/ 986350 w 3134700"/>
              <a:gd name="connsiteY106" fmla="*/ 2029592 h 3015820"/>
              <a:gd name="connsiteX107" fmla="*/ 1162001 w 3134700"/>
              <a:gd name="connsiteY107" fmla="*/ 2178202 h 3015820"/>
              <a:gd name="connsiteX108" fmla="*/ 1256583 w 3134700"/>
              <a:gd name="connsiteY108" fmla="*/ 2245752 h 3015820"/>
              <a:gd name="connsiteX109" fmla="*/ 1405211 w 3134700"/>
              <a:gd name="connsiteY109" fmla="*/ 2380852 h 3015820"/>
              <a:gd name="connsiteX110" fmla="*/ 1675443 w 3134700"/>
              <a:gd name="connsiteY110" fmla="*/ 2542971 h 3015820"/>
              <a:gd name="connsiteX111" fmla="*/ 2013234 w 3134700"/>
              <a:gd name="connsiteY111" fmla="*/ 2772641 h 3015820"/>
              <a:gd name="connsiteX112" fmla="*/ 2013234 w 3134700"/>
              <a:gd name="connsiteY112" fmla="*/ 2299792 h 3015820"/>
              <a:gd name="connsiteX113" fmla="*/ 1824071 w 3134700"/>
              <a:gd name="connsiteY113" fmla="*/ 1705353 h 3015820"/>
              <a:gd name="connsiteX114" fmla="*/ 1567350 w 3134700"/>
              <a:gd name="connsiteY114" fmla="*/ 1043364 h 3015820"/>
              <a:gd name="connsiteX115" fmla="*/ 1513304 w 3134700"/>
              <a:gd name="connsiteY115" fmla="*/ 921775 h 3015820"/>
              <a:gd name="connsiteX116" fmla="*/ 1459257 w 3134700"/>
              <a:gd name="connsiteY116" fmla="*/ 786675 h 3015820"/>
              <a:gd name="connsiteX117" fmla="*/ 1418722 w 3134700"/>
              <a:gd name="connsiteY117" fmla="*/ 746145 h 3015820"/>
              <a:gd name="connsiteX118" fmla="*/ 1391699 w 3134700"/>
              <a:gd name="connsiteY118" fmla="*/ 705615 h 3015820"/>
              <a:gd name="connsiteX119" fmla="*/ 1337652 w 3134700"/>
              <a:gd name="connsiteY119" fmla="*/ 638065 h 3015820"/>
              <a:gd name="connsiteX120" fmla="*/ 1310629 w 3134700"/>
              <a:gd name="connsiteY120" fmla="*/ 570515 h 3015820"/>
              <a:gd name="connsiteX121" fmla="*/ 1283606 w 3134700"/>
              <a:gd name="connsiteY121" fmla="*/ 489455 h 3015820"/>
              <a:gd name="connsiteX122" fmla="*/ 1297117 w 3134700"/>
              <a:gd name="connsiteY122" fmla="*/ 448925 h 3015820"/>
              <a:gd name="connsiteX123" fmla="*/ 1513304 w 3134700"/>
              <a:gd name="connsiteY123" fmla="*/ 448925 h 3015820"/>
              <a:gd name="connsiteX124" fmla="*/ 1891629 w 3134700"/>
              <a:gd name="connsiteY124" fmla="*/ 881245 h 3015820"/>
              <a:gd name="connsiteX125" fmla="*/ 2053769 w 3134700"/>
              <a:gd name="connsiteY125" fmla="*/ 1137934 h 3015820"/>
              <a:gd name="connsiteX126" fmla="*/ 2175374 w 3134700"/>
              <a:gd name="connsiteY126" fmla="*/ 1286544 h 3015820"/>
              <a:gd name="connsiteX127" fmla="*/ 2351025 w 3134700"/>
              <a:gd name="connsiteY127" fmla="*/ 1529723 h 3015820"/>
              <a:gd name="connsiteX128" fmla="*/ 2459118 w 3134700"/>
              <a:gd name="connsiteY128" fmla="*/ 1624293 h 3015820"/>
              <a:gd name="connsiteX129" fmla="*/ 2553700 w 3134700"/>
              <a:gd name="connsiteY129" fmla="*/ 1732373 h 3015820"/>
              <a:gd name="connsiteX130" fmla="*/ 2675304 w 3134700"/>
              <a:gd name="connsiteY130" fmla="*/ 1867473 h 3015820"/>
              <a:gd name="connsiteX131" fmla="*/ 2729351 w 3134700"/>
              <a:gd name="connsiteY131" fmla="*/ 1880983 h 3015820"/>
              <a:gd name="connsiteX132" fmla="*/ 2796909 w 3134700"/>
              <a:gd name="connsiteY132" fmla="*/ 1867473 h 3015820"/>
              <a:gd name="connsiteX133" fmla="*/ 2837444 w 3134700"/>
              <a:gd name="connsiteY133" fmla="*/ 1759393 h 3015820"/>
              <a:gd name="connsiteX134" fmla="*/ 2769886 w 3134700"/>
              <a:gd name="connsiteY134" fmla="*/ 1489193 h 3015820"/>
              <a:gd name="connsiteX135" fmla="*/ 2594235 w 3134700"/>
              <a:gd name="connsiteY135" fmla="*/ 1205484 h 3015820"/>
              <a:gd name="connsiteX136" fmla="*/ 2364537 w 3134700"/>
              <a:gd name="connsiteY136" fmla="*/ 962304 h 3015820"/>
              <a:gd name="connsiteX137" fmla="*/ 2296979 w 3134700"/>
              <a:gd name="connsiteY137" fmla="*/ 948794 h 3015820"/>
              <a:gd name="connsiteX138" fmla="*/ 2215909 w 3134700"/>
              <a:gd name="connsiteY138" fmla="*/ 908265 h 3015820"/>
              <a:gd name="connsiteX139" fmla="*/ 1715978 w 3134700"/>
              <a:gd name="connsiteY139" fmla="*/ 935285 h 3015820"/>
              <a:gd name="connsiteX140" fmla="*/ 1580862 w 3134700"/>
              <a:gd name="connsiteY140" fmla="*/ 1016344 h 3015820"/>
              <a:gd name="connsiteX141" fmla="*/ 1270094 w 3134700"/>
              <a:gd name="connsiteY141" fmla="*/ 1300054 h 3015820"/>
              <a:gd name="connsiteX142" fmla="*/ 1189024 w 3134700"/>
              <a:gd name="connsiteY142" fmla="*/ 1408134 h 3015820"/>
              <a:gd name="connsiteX143" fmla="*/ 1107955 w 3134700"/>
              <a:gd name="connsiteY143" fmla="*/ 1502703 h 3015820"/>
              <a:gd name="connsiteX144" fmla="*/ 1040396 w 3134700"/>
              <a:gd name="connsiteY144" fmla="*/ 1637803 h 3015820"/>
              <a:gd name="connsiteX145" fmla="*/ 1026885 w 3134700"/>
              <a:gd name="connsiteY145" fmla="*/ 1718863 h 3015820"/>
              <a:gd name="connsiteX146" fmla="*/ 1013373 w 3134700"/>
              <a:gd name="connsiteY146" fmla="*/ 1759393 h 3015820"/>
              <a:gd name="connsiteX147" fmla="*/ 972838 w 3134700"/>
              <a:gd name="connsiteY147" fmla="*/ 1880983 h 3015820"/>
              <a:gd name="connsiteX148" fmla="*/ 959327 w 3134700"/>
              <a:gd name="connsiteY148" fmla="*/ 1962042 h 3015820"/>
              <a:gd name="connsiteX149" fmla="*/ 932303 w 3134700"/>
              <a:gd name="connsiteY149" fmla="*/ 2029592 h 3015820"/>
              <a:gd name="connsiteX150" fmla="*/ 918792 w 3134700"/>
              <a:gd name="connsiteY150" fmla="*/ 2164692 h 3015820"/>
              <a:gd name="connsiteX151" fmla="*/ 999861 w 3134700"/>
              <a:gd name="connsiteY151" fmla="*/ 2367342 h 3015820"/>
              <a:gd name="connsiteX152" fmla="*/ 1080931 w 3134700"/>
              <a:gd name="connsiteY152" fmla="*/ 2380852 h 3015820"/>
              <a:gd name="connsiteX153" fmla="*/ 1216048 w 3134700"/>
              <a:gd name="connsiteY153" fmla="*/ 2394362 h 3015820"/>
              <a:gd name="connsiteX154" fmla="*/ 1851095 w 3134700"/>
              <a:gd name="connsiteY154" fmla="*/ 2448401 h 3015820"/>
              <a:gd name="connsiteX155" fmla="*/ 1986211 w 3134700"/>
              <a:gd name="connsiteY155" fmla="*/ 2529461 h 3015820"/>
              <a:gd name="connsiteX156" fmla="*/ 2053769 w 3134700"/>
              <a:gd name="connsiteY156" fmla="*/ 2542971 h 3015820"/>
              <a:gd name="connsiteX157" fmla="*/ 2229420 w 3134700"/>
              <a:gd name="connsiteY157" fmla="*/ 2583501 h 3015820"/>
              <a:gd name="connsiteX158" fmla="*/ 2364537 w 3134700"/>
              <a:gd name="connsiteY158" fmla="*/ 2651051 h 3015820"/>
              <a:gd name="connsiteX159" fmla="*/ 2418583 w 3134700"/>
              <a:gd name="connsiteY159" fmla="*/ 2718601 h 3015820"/>
              <a:gd name="connsiteX160" fmla="*/ 2472630 w 3134700"/>
              <a:gd name="connsiteY160" fmla="*/ 2772641 h 3015820"/>
              <a:gd name="connsiteX161" fmla="*/ 2513165 w 3134700"/>
              <a:gd name="connsiteY161" fmla="*/ 2867211 h 3015820"/>
              <a:gd name="connsiteX162" fmla="*/ 2499653 w 3134700"/>
              <a:gd name="connsiteY162" fmla="*/ 2759131 h 3015820"/>
              <a:gd name="connsiteX163" fmla="*/ 2405072 w 3134700"/>
              <a:gd name="connsiteY163" fmla="*/ 2597011 h 3015820"/>
              <a:gd name="connsiteX164" fmla="*/ 2364537 w 3134700"/>
              <a:gd name="connsiteY164" fmla="*/ 2488931 h 3015820"/>
              <a:gd name="connsiteX165" fmla="*/ 2175374 w 3134700"/>
              <a:gd name="connsiteY165" fmla="*/ 1962042 h 3015820"/>
              <a:gd name="connsiteX166" fmla="*/ 1864606 w 3134700"/>
              <a:gd name="connsiteY166" fmla="*/ 1502703 h 3015820"/>
              <a:gd name="connsiteX167" fmla="*/ 1216048 w 3134700"/>
              <a:gd name="connsiteY167" fmla="*/ 800185 h 3015820"/>
              <a:gd name="connsiteX168" fmla="*/ 1067420 w 3134700"/>
              <a:gd name="connsiteY168" fmla="*/ 719125 h 3015820"/>
              <a:gd name="connsiteX169" fmla="*/ 810699 w 3134700"/>
              <a:gd name="connsiteY169" fmla="*/ 746145 h 3015820"/>
              <a:gd name="connsiteX170" fmla="*/ 675582 w 3134700"/>
              <a:gd name="connsiteY170" fmla="*/ 827205 h 3015820"/>
              <a:gd name="connsiteX171" fmla="*/ 256721 w 3134700"/>
              <a:gd name="connsiteY171" fmla="*/ 1191974 h 3015820"/>
              <a:gd name="connsiteX172" fmla="*/ 121605 w 3134700"/>
              <a:gd name="connsiteY172" fmla="*/ 1300054 h 3015820"/>
              <a:gd name="connsiteX173" fmla="*/ 13512 w 3134700"/>
              <a:gd name="connsiteY173" fmla="*/ 1435153 h 3015820"/>
              <a:gd name="connsiteX174" fmla="*/ 0 w 3134700"/>
              <a:gd name="connsiteY174" fmla="*/ 1475683 h 3015820"/>
              <a:gd name="connsiteX175" fmla="*/ 13512 w 3134700"/>
              <a:gd name="connsiteY175" fmla="*/ 1556743 h 3015820"/>
              <a:gd name="connsiteX176" fmla="*/ 54047 w 3134700"/>
              <a:gd name="connsiteY176" fmla="*/ 1570253 h 3015820"/>
              <a:gd name="connsiteX177" fmla="*/ 135117 w 3134700"/>
              <a:gd name="connsiteY177" fmla="*/ 1583763 h 3015820"/>
              <a:gd name="connsiteX178" fmla="*/ 1324141 w 3134700"/>
              <a:gd name="connsiteY178" fmla="*/ 1570253 h 3015820"/>
              <a:gd name="connsiteX179" fmla="*/ 1472769 w 3134700"/>
              <a:gd name="connsiteY179" fmla="*/ 1462173 h 3015820"/>
              <a:gd name="connsiteX180" fmla="*/ 1553839 w 3134700"/>
              <a:gd name="connsiteY180" fmla="*/ 1340584 h 3015820"/>
              <a:gd name="connsiteX181" fmla="*/ 1648420 w 3134700"/>
              <a:gd name="connsiteY181" fmla="*/ 1002834 h 3015820"/>
              <a:gd name="connsiteX182" fmla="*/ 1688955 w 3134700"/>
              <a:gd name="connsiteY182" fmla="*/ 611045 h 3015820"/>
              <a:gd name="connsiteX183" fmla="*/ 1702467 w 3134700"/>
              <a:gd name="connsiteY183" fmla="*/ 435416 h 3015820"/>
              <a:gd name="connsiteX184" fmla="*/ 1729490 w 3134700"/>
              <a:gd name="connsiteY184" fmla="*/ 313826 h 3015820"/>
              <a:gd name="connsiteX185" fmla="*/ 1743001 w 3134700"/>
              <a:gd name="connsiteY185" fmla="*/ 219256 h 3015820"/>
              <a:gd name="connsiteX186" fmla="*/ 1770025 w 3134700"/>
              <a:gd name="connsiteY186" fmla="*/ 70646 h 3015820"/>
              <a:gd name="connsiteX187" fmla="*/ 1783536 w 3134700"/>
              <a:gd name="connsiteY187" fmla="*/ 30116 h 3015820"/>
              <a:gd name="connsiteX188" fmla="*/ 1634908 w 3134700"/>
              <a:gd name="connsiteY188" fmla="*/ 84156 h 3015820"/>
              <a:gd name="connsiteX189" fmla="*/ 1256583 w 3134700"/>
              <a:gd name="connsiteY189" fmla="*/ 435416 h 3015820"/>
              <a:gd name="connsiteX190" fmla="*/ 972838 w 3134700"/>
              <a:gd name="connsiteY190" fmla="*/ 786675 h 3015820"/>
              <a:gd name="connsiteX191" fmla="*/ 729629 w 3134700"/>
              <a:gd name="connsiteY191" fmla="*/ 1097404 h 3015820"/>
              <a:gd name="connsiteX192" fmla="*/ 526954 w 3134700"/>
              <a:gd name="connsiteY192" fmla="*/ 1435153 h 3015820"/>
              <a:gd name="connsiteX193" fmla="*/ 459396 w 3134700"/>
              <a:gd name="connsiteY193" fmla="*/ 1556743 h 3015820"/>
              <a:gd name="connsiteX194" fmla="*/ 391838 w 3134700"/>
              <a:gd name="connsiteY194" fmla="*/ 1732373 h 3015820"/>
              <a:gd name="connsiteX195" fmla="*/ 324280 w 3134700"/>
              <a:gd name="connsiteY195" fmla="*/ 1948532 h 3015820"/>
              <a:gd name="connsiteX196" fmla="*/ 310768 w 3134700"/>
              <a:gd name="connsiteY196" fmla="*/ 2016082 h 3015820"/>
              <a:gd name="connsiteX197" fmla="*/ 324280 w 3134700"/>
              <a:gd name="connsiteY197" fmla="*/ 2097142 h 3015820"/>
              <a:gd name="connsiteX198" fmla="*/ 445884 w 3134700"/>
              <a:gd name="connsiteY198" fmla="*/ 2137672 h 3015820"/>
              <a:gd name="connsiteX199" fmla="*/ 770164 w 3134700"/>
              <a:gd name="connsiteY199" fmla="*/ 2178202 h 3015820"/>
              <a:gd name="connsiteX200" fmla="*/ 1567350 w 3134700"/>
              <a:gd name="connsiteY200" fmla="*/ 2205222 h 3015820"/>
              <a:gd name="connsiteX201" fmla="*/ 1743001 w 3134700"/>
              <a:gd name="connsiteY201" fmla="*/ 2232242 h 3015820"/>
              <a:gd name="connsiteX202" fmla="*/ 1851095 w 3134700"/>
              <a:gd name="connsiteY202" fmla="*/ 2259262 h 3015820"/>
              <a:gd name="connsiteX203" fmla="*/ 1932164 w 3134700"/>
              <a:gd name="connsiteY203" fmla="*/ 2272772 h 3015820"/>
              <a:gd name="connsiteX204" fmla="*/ 2053769 w 3134700"/>
              <a:gd name="connsiteY204" fmla="*/ 2259262 h 3015820"/>
              <a:gd name="connsiteX205" fmla="*/ 2067281 w 3134700"/>
              <a:gd name="connsiteY205" fmla="*/ 2178202 h 3015820"/>
              <a:gd name="connsiteX206" fmla="*/ 2080792 w 3134700"/>
              <a:gd name="connsiteY206" fmla="*/ 2083632 h 3015820"/>
              <a:gd name="connsiteX207" fmla="*/ 2067281 w 3134700"/>
              <a:gd name="connsiteY207" fmla="*/ 1597273 h 3015820"/>
              <a:gd name="connsiteX208" fmla="*/ 1972699 w 3134700"/>
              <a:gd name="connsiteY208" fmla="*/ 1421644 h 3015820"/>
              <a:gd name="connsiteX209" fmla="*/ 1891629 w 3134700"/>
              <a:gd name="connsiteY209" fmla="*/ 1232504 h 3015820"/>
              <a:gd name="connsiteX210" fmla="*/ 1810560 w 3134700"/>
              <a:gd name="connsiteY210" fmla="*/ 1124424 h 3015820"/>
              <a:gd name="connsiteX211" fmla="*/ 1648420 w 3134700"/>
              <a:gd name="connsiteY211" fmla="*/ 962304 h 3015820"/>
              <a:gd name="connsiteX212" fmla="*/ 1499792 w 3134700"/>
              <a:gd name="connsiteY212" fmla="*/ 935285 h 3015820"/>
              <a:gd name="connsiteX213" fmla="*/ 1351164 w 3134700"/>
              <a:gd name="connsiteY213" fmla="*/ 948794 h 3015820"/>
              <a:gd name="connsiteX214" fmla="*/ 1337652 w 3134700"/>
              <a:gd name="connsiteY214" fmla="*/ 1043364 h 3015820"/>
              <a:gd name="connsiteX215" fmla="*/ 1418722 w 3134700"/>
              <a:gd name="connsiteY215" fmla="*/ 1367604 h 3015820"/>
              <a:gd name="connsiteX216" fmla="*/ 1580862 w 3134700"/>
              <a:gd name="connsiteY216" fmla="*/ 1583763 h 3015820"/>
              <a:gd name="connsiteX217" fmla="*/ 2026746 w 3134700"/>
              <a:gd name="connsiteY217" fmla="*/ 1935022 h 3015820"/>
              <a:gd name="connsiteX218" fmla="*/ 2215909 w 3134700"/>
              <a:gd name="connsiteY218" fmla="*/ 2016082 h 3015820"/>
              <a:gd name="connsiteX219" fmla="*/ 2364537 w 3134700"/>
              <a:gd name="connsiteY219" fmla="*/ 2070122 h 3015820"/>
              <a:gd name="connsiteX220" fmla="*/ 2472630 w 3134700"/>
              <a:gd name="connsiteY220" fmla="*/ 2124162 h 3015820"/>
              <a:gd name="connsiteX221" fmla="*/ 2621258 w 3134700"/>
              <a:gd name="connsiteY221" fmla="*/ 2164692 h 3015820"/>
              <a:gd name="connsiteX222" fmla="*/ 2688816 w 3134700"/>
              <a:gd name="connsiteY222" fmla="*/ 2191712 h 3015820"/>
              <a:gd name="connsiteX223" fmla="*/ 2715839 w 3134700"/>
              <a:gd name="connsiteY223" fmla="*/ 1772903 h 3015820"/>
              <a:gd name="connsiteX224" fmla="*/ 2661793 w 3134700"/>
              <a:gd name="connsiteY224" fmla="*/ 1583763 h 3015820"/>
              <a:gd name="connsiteX225" fmla="*/ 2540188 w 3134700"/>
              <a:gd name="connsiteY225" fmla="*/ 1286544 h 3015820"/>
              <a:gd name="connsiteX226" fmla="*/ 2486141 w 3134700"/>
              <a:gd name="connsiteY226" fmla="*/ 1151444 h 3015820"/>
              <a:gd name="connsiteX227" fmla="*/ 2459118 w 3134700"/>
              <a:gd name="connsiteY227" fmla="*/ 1097404 h 3015820"/>
              <a:gd name="connsiteX228" fmla="*/ 2418583 w 3134700"/>
              <a:gd name="connsiteY228" fmla="*/ 1029854 h 3015820"/>
              <a:gd name="connsiteX229" fmla="*/ 2391560 w 3134700"/>
              <a:gd name="connsiteY229" fmla="*/ 962304 h 3015820"/>
              <a:gd name="connsiteX230" fmla="*/ 2310490 w 3134700"/>
              <a:gd name="connsiteY230" fmla="*/ 867735 h 3015820"/>
              <a:gd name="connsiteX231" fmla="*/ 2256444 w 3134700"/>
              <a:gd name="connsiteY231" fmla="*/ 773165 h 3015820"/>
              <a:gd name="connsiteX232" fmla="*/ 2175374 w 3134700"/>
              <a:gd name="connsiteY232" fmla="*/ 732635 h 3015820"/>
              <a:gd name="connsiteX233" fmla="*/ 2080792 w 3134700"/>
              <a:gd name="connsiteY233" fmla="*/ 678595 h 3015820"/>
              <a:gd name="connsiteX234" fmla="*/ 1959188 w 3134700"/>
              <a:gd name="connsiteY234" fmla="*/ 705615 h 3015820"/>
              <a:gd name="connsiteX235" fmla="*/ 1986211 w 3134700"/>
              <a:gd name="connsiteY235" fmla="*/ 786675 h 3015820"/>
              <a:gd name="connsiteX236" fmla="*/ 2107816 w 3134700"/>
              <a:gd name="connsiteY236" fmla="*/ 908265 h 3015820"/>
              <a:gd name="connsiteX237" fmla="*/ 2378048 w 3134700"/>
              <a:gd name="connsiteY237" fmla="*/ 1070384 h 3015820"/>
              <a:gd name="connsiteX238" fmla="*/ 2540188 w 3134700"/>
              <a:gd name="connsiteY238" fmla="*/ 1097404 h 3015820"/>
              <a:gd name="connsiteX239" fmla="*/ 2661793 w 3134700"/>
              <a:gd name="connsiteY239" fmla="*/ 1124424 h 3015820"/>
              <a:gd name="connsiteX240" fmla="*/ 2837444 w 3134700"/>
              <a:gd name="connsiteY240" fmla="*/ 1083894 h 3015820"/>
              <a:gd name="connsiteX241" fmla="*/ 2850956 w 3134700"/>
              <a:gd name="connsiteY241" fmla="*/ 1016344 h 3015820"/>
              <a:gd name="connsiteX242" fmla="*/ 2796909 w 3134700"/>
              <a:gd name="connsiteY242" fmla="*/ 786675 h 3015820"/>
              <a:gd name="connsiteX243" fmla="*/ 2540188 w 3134700"/>
              <a:gd name="connsiteY243" fmla="*/ 502965 h 3015820"/>
              <a:gd name="connsiteX244" fmla="*/ 2486141 w 3134700"/>
              <a:gd name="connsiteY244" fmla="*/ 462435 h 3015820"/>
              <a:gd name="connsiteX245" fmla="*/ 2405072 w 3134700"/>
              <a:gd name="connsiteY245" fmla="*/ 448925 h 3015820"/>
              <a:gd name="connsiteX246" fmla="*/ 2121327 w 3134700"/>
              <a:gd name="connsiteY246" fmla="*/ 611045 h 3015820"/>
              <a:gd name="connsiteX247" fmla="*/ 1999723 w 3134700"/>
              <a:gd name="connsiteY247" fmla="*/ 719125 h 3015820"/>
              <a:gd name="connsiteX248" fmla="*/ 1837583 w 3134700"/>
              <a:gd name="connsiteY248" fmla="*/ 1110914 h 3015820"/>
              <a:gd name="connsiteX249" fmla="*/ 1932164 w 3134700"/>
              <a:gd name="connsiteY249" fmla="*/ 1502703 h 3015820"/>
              <a:gd name="connsiteX250" fmla="*/ 2080792 w 3134700"/>
              <a:gd name="connsiteY250" fmla="*/ 1678333 h 3015820"/>
              <a:gd name="connsiteX251" fmla="*/ 2499653 w 3134700"/>
              <a:gd name="connsiteY251" fmla="*/ 2124162 h 3015820"/>
              <a:gd name="connsiteX252" fmla="*/ 2729351 w 3134700"/>
              <a:gd name="connsiteY252" fmla="*/ 2407872 h 3015820"/>
              <a:gd name="connsiteX253" fmla="*/ 2891491 w 3134700"/>
              <a:gd name="connsiteY253" fmla="*/ 2569991 h 3015820"/>
              <a:gd name="connsiteX254" fmla="*/ 2932025 w 3134700"/>
              <a:gd name="connsiteY254" fmla="*/ 2610521 h 3015820"/>
              <a:gd name="connsiteX255" fmla="*/ 2783397 w 3134700"/>
              <a:gd name="connsiteY255" fmla="*/ 2556481 h 3015820"/>
              <a:gd name="connsiteX256" fmla="*/ 2729351 w 3134700"/>
              <a:gd name="connsiteY256" fmla="*/ 2502441 h 3015820"/>
              <a:gd name="connsiteX257" fmla="*/ 2634769 w 3134700"/>
              <a:gd name="connsiteY257" fmla="*/ 2434891 h 3015820"/>
              <a:gd name="connsiteX258" fmla="*/ 2553700 w 3134700"/>
              <a:gd name="connsiteY258" fmla="*/ 2259262 h 3015820"/>
              <a:gd name="connsiteX259" fmla="*/ 2526676 w 3134700"/>
              <a:gd name="connsiteY259" fmla="*/ 2124162 h 3015820"/>
              <a:gd name="connsiteX260" fmla="*/ 2553700 w 3134700"/>
              <a:gd name="connsiteY260" fmla="*/ 1880983 h 3015820"/>
              <a:gd name="connsiteX261" fmla="*/ 2661793 w 3134700"/>
              <a:gd name="connsiteY261" fmla="*/ 1948532 h 3015820"/>
              <a:gd name="connsiteX262" fmla="*/ 2715839 w 3134700"/>
              <a:gd name="connsiteY262" fmla="*/ 2056612 h 3015820"/>
              <a:gd name="connsiteX263" fmla="*/ 2783397 w 3134700"/>
              <a:gd name="connsiteY263" fmla="*/ 2232242 h 3015820"/>
              <a:gd name="connsiteX264" fmla="*/ 2796909 w 3134700"/>
              <a:gd name="connsiteY264" fmla="*/ 2299792 h 3015820"/>
              <a:gd name="connsiteX265" fmla="*/ 2810421 w 3134700"/>
              <a:gd name="connsiteY265" fmla="*/ 2353832 h 3015820"/>
              <a:gd name="connsiteX266" fmla="*/ 2769886 w 3134700"/>
              <a:gd name="connsiteY266" fmla="*/ 2461911 h 3015820"/>
              <a:gd name="connsiteX267" fmla="*/ 2715839 w 3134700"/>
              <a:gd name="connsiteY267" fmla="*/ 2502441 h 3015820"/>
              <a:gd name="connsiteX268" fmla="*/ 2688816 w 3134700"/>
              <a:gd name="connsiteY268" fmla="*/ 2542971 h 3015820"/>
              <a:gd name="connsiteX269" fmla="*/ 2594235 w 3134700"/>
              <a:gd name="connsiteY269" fmla="*/ 2610521 h 3015820"/>
              <a:gd name="connsiteX270" fmla="*/ 2486141 w 3134700"/>
              <a:gd name="connsiteY270" fmla="*/ 2637541 h 3015820"/>
              <a:gd name="connsiteX271" fmla="*/ 2269955 w 3134700"/>
              <a:gd name="connsiteY271" fmla="*/ 2664561 h 3015820"/>
              <a:gd name="connsiteX272" fmla="*/ 1918653 w 3134700"/>
              <a:gd name="connsiteY272" fmla="*/ 2624031 h 3015820"/>
              <a:gd name="connsiteX273" fmla="*/ 1607885 w 3134700"/>
              <a:gd name="connsiteY273" fmla="*/ 2461911 h 3015820"/>
              <a:gd name="connsiteX274" fmla="*/ 1472769 w 3134700"/>
              <a:gd name="connsiteY274" fmla="*/ 2394362 h 3015820"/>
              <a:gd name="connsiteX275" fmla="*/ 1364676 w 3134700"/>
              <a:gd name="connsiteY275" fmla="*/ 2313302 h 3015820"/>
              <a:gd name="connsiteX276" fmla="*/ 1256583 w 3134700"/>
              <a:gd name="connsiteY276" fmla="*/ 2205222 h 3015820"/>
              <a:gd name="connsiteX277" fmla="*/ 1162001 w 3134700"/>
              <a:gd name="connsiteY277" fmla="*/ 2124162 h 3015820"/>
              <a:gd name="connsiteX278" fmla="*/ 1094443 w 3134700"/>
              <a:gd name="connsiteY278" fmla="*/ 2056612 h 3015820"/>
              <a:gd name="connsiteX279" fmla="*/ 972838 w 3134700"/>
              <a:gd name="connsiteY279" fmla="*/ 1962042 h 3015820"/>
              <a:gd name="connsiteX280" fmla="*/ 945815 w 3134700"/>
              <a:gd name="connsiteY280" fmla="*/ 1908003 h 3015820"/>
              <a:gd name="connsiteX281" fmla="*/ 932303 w 3134700"/>
              <a:gd name="connsiteY281" fmla="*/ 1732373 h 3015820"/>
              <a:gd name="connsiteX282" fmla="*/ 918792 w 3134700"/>
              <a:gd name="connsiteY282" fmla="*/ 1691843 h 3015820"/>
              <a:gd name="connsiteX283" fmla="*/ 864745 w 3134700"/>
              <a:gd name="connsiteY283" fmla="*/ 1597273 h 3015820"/>
              <a:gd name="connsiteX284" fmla="*/ 905280 w 3134700"/>
              <a:gd name="connsiteY284" fmla="*/ 1556743 h 3015820"/>
              <a:gd name="connsiteX285" fmla="*/ 1107955 w 3134700"/>
              <a:gd name="connsiteY285" fmla="*/ 1475683 h 3015820"/>
              <a:gd name="connsiteX286" fmla="*/ 1202536 w 3134700"/>
              <a:gd name="connsiteY286" fmla="*/ 1394624 h 3015820"/>
              <a:gd name="connsiteX287" fmla="*/ 1405211 w 3134700"/>
              <a:gd name="connsiteY287" fmla="*/ 1300054 h 3015820"/>
              <a:gd name="connsiteX288" fmla="*/ 1499792 w 3134700"/>
              <a:gd name="connsiteY288" fmla="*/ 1286544 h 3015820"/>
              <a:gd name="connsiteX289" fmla="*/ 1837583 w 3134700"/>
              <a:gd name="connsiteY289" fmla="*/ 1300054 h 3015820"/>
              <a:gd name="connsiteX290" fmla="*/ 1945676 w 3134700"/>
              <a:gd name="connsiteY290" fmla="*/ 1313564 h 3015820"/>
              <a:gd name="connsiteX291" fmla="*/ 2175374 w 3134700"/>
              <a:gd name="connsiteY291" fmla="*/ 1327074 h 3015820"/>
              <a:gd name="connsiteX292" fmla="*/ 2283467 w 3134700"/>
              <a:gd name="connsiteY292" fmla="*/ 1354094 h 3015820"/>
              <a:gd name="connsiteX293" fmla="*/ 2499653 w 3134700"/>
              <a:gd name="connsiteY293" fmla="*/ 1367604 h 3015820"/>
              <a:gd name="connsiteX294" fmla="*/ 2688816 w 3134700"/>
              <a:gd name="connsiteY294" fmla="*/ 1462173 h 3015820"/>
              <a:gd name="connsiteX295" fmla="*/ 2756374 w 3134700"/>
              <a:gd name="connsiteY295" fmla="*/ 1556743 h 3015820"/>
              <a:gd name="connsiteX296" fmla="*/ 2810421 w 3134700"/>
              <a:gd name="connsiteY296" fmla="*/ 1610783 h 3015820"/>
              <a:gd name="connsiteX297" fmla="*/ 2837444 w 3134700"/>
              <a:gd name="connsiteY297" fmla="*/ 1678333 h 3015820"/>
              <a:gd name="connsiteX298" fmla="*/ 2864467 w 3134700"/>
              <a:gd name="connsiteY298" fmla="*/ 1718863 h 3015820"/>
              <a:gd name="connsiteX299" fmla="*/ 2810421 w 3134700"/>
              <a:gd name="connsiteY299" fmla="*/ 1705353 h 3015820"/>
              <a:gd name="connsiteX300" fmla="*/ 2594235 w 3134700"/>
              <a:gd name="connsiteY300" fmla="*/ 1313564 h 3015820"/>
              <a:gd name="connsiteX301" fmla="*/ 2364537 w 3134700"/>
              <a:gd name="connsiteY301" fmla="*/ 786675 h 3015820"/>
              <a:gd name="connsiteX302" fmla="*/ 2175374 w 3134700"/>
              <a:gd name="connsiteY302" fmla="*/ 367866 h 3015820"/>
              <a:gd name="connsiteX303" fmla="*/ 1986211 w 3134700"/>
              <a:gd name="connsiteY303" fmla="*/ 178726 h 3015820"/>
              <a:gd name="connsiteX304" fmla="*/ 1905141 w 3134700"/>
              <a:gd name="connsiteY304" fmla="*/ 165216 h 3015820"/>
              <a:gd name="connsiteX305" fmla="*/ 1688955 w 3134700"/>
              <a:gd name="connsiteY305" fmla="*/ 219256 h 3015820"/>
              <a:gd name="connsiteX306" fmla="*/ 1553839 w 3134700"/>
              <a:gd name="connsiteY306" fmla="*/ 340846 h 3015820"/>
              <a:gd name="connsiteX307" fmla="*/ 1472769 w 3134700"/>
              <a:gd name="connsiteY307" fmla="*/ 435416 h 3015820"/>
              <a:gd name="connsiteX308" fmla="*/ 1391699 w 3134700"/>
              <a:gd name="connsiteY308" fmla="*/ 502965 h 3015820"/>
              <a:gd name="connsiteX309" fmla="*/ 1229559 w 3134700"/>
              <a:gd name="connsiteY309" fmla="*/ 746145 h 3015820"/>
              <a:gd name="connsiteX310" fmla="*/ 1202536 w 3134700"/>
              <a:gd name="connsiteY310" fmla="*/ 840715 h 3015820"/>
              <a:gd name="connsiteX311" fmla="*/ 1162001 w 3134700"/>
              <a:gd name="connsiteY311" fmla="*/ 962304 h 3015820"/>
              <a:gd name="connsiteX312" fmla="*/ 1175513 w 3134700"/>
              <a:gd name="connsiteY312" fmla="*/ 1151444 h 3015820"/>
              <a:gd name="connsiteX313" fmla="*/ 1229559 w 3134700"/>
              <a:gd name="connsiteY313" fmla="*/ 1205484 h 3015820"/>
              <a:gd name="connsiteX314" fmla="*/ 1324141 w 3134700"/>
              <a:gd name="connsiteY314" fmla="*/ 1259524 h 3015820"/>
              <a:gd name="connsiteX315" fmla="*/ 1418722 w 3134700"/>
              <a:gd name="connsiteY315" fmla="*/ 1327074 h 3015820"/>
              <a:gd name="connsiteX316" fmla="*/ 1824071 w 3134700"/>
              <a:gd name="connsiteY316" fmla="*/ 1462173 h 3015820"/>
              <a:gd name="connsiteX317" fmla="*/ 1918653 w 3134700"/>
              <a:gd name="connsiteY317" fmla="*/ 1489193 h 3015820"/>
              <a:gd name="connsiteX318" fmla="*/ 2242932 w 3134700"/>
              <a:gd name="connsiteY318" fmla="*/ 1529723 h 3015820"/>
              <a:gd name="connsiteX319" fmla="*/ 2310490 w 3134700"/>
              <a:gd name="connsiteY319" fmla="*/ 1556743 h 3015820"/>
              <a:gd name="connsiteX320" fmla="*/ 2742863 w 3134700"/>
              <a:gd name="connsiteY320" fmla="*/ 1556743 h 3015820"/>
              <a:gd name="connsiteX321" fmla="*/ 2864467 w 3134700"/>
              <a:gd name="connsiteY321" fmla="*/ 1408134 h 3015820"/>
              <a:gd name="connsiteX322" fmla="*/ 2891491 w 3134700"/>
              <a:gd name="connsiteY322" fmla="*/ 1313564 h 3015820"/>
              <a:gd name="connsiteX323" fmla="*/ 2932025 w 3134700"/>
              <a:gd name="connsiteY323" fmla="*/ 1191974 h 3015820"/>
              <a:gd name="connsiteX324" fmla="*/ 2918514 w 3134700"/>
              <a:gd name="connsiteY324" fmla="*/ 1151444 h 3015820"/>
              <a:gd name="connsiteX325" fmla="*/ 2715839 w 3134700"/>
              <a:gd name="connsiteY325" fmla="*/ 1205484 h 3015820"/>
              <a:gd name="connsiteX326" fmla="*/ 2607746 w 3134700"/>
              <a:gd name="connsiteY326" fmla="*/ 1313564 h 3015820"/>
              <a:gd name="connsiteX327" fmla="*/ 2580723 w 3134700"/>
              <a:gd name="connsiteY327" fmla="*/ 1394624 h 3015820"/>
              <a:gd name="connsiteX328" fmla="*/ 2580723 w 3134700"/>
              <a:gd name="connsiteY328" fmla="*/ 1840453 h 3015820"/>
              <a:gd name="connsiteX329" fmla="*/ 2621258 w 3134700"/>
              <a:gd name="connsiteY329" fmla="*/ 1921513 h 3015820"/>
              <a:gd name="connsiteX330" fmla="*/ 2648281 w 3134700"/>
              <a:gd name="connsiteY330" fmla="*/ 1989062 h 3015820"/>
              <a:gd name="connsiteX331" fmla="*/ 2756374 w 3134700"/>
              <a:gd name="connsiteY331" fmla="*/ 2070122 h 3015820"/>
              <a:gd name="connsiteX332" fmla="*/ 2810421 w 3134700"/>
              <a:gd name="connsiteY332" fmla="*/ 2083632 h 3015820"/>
              <a:gd name="connsiteX333" fmla="*/ 2932025 w 3134700"/>
              <a:gd name="connsiteY333" fmla="*/ 2056612 h 3015820"/>
              <a:gd name="connsiteX334" fmla="*/ 2796909 w 3134700"/>
              <a:gd name="connsiteY334" fmla="*/ 1718863 h 3015820"/>
              <a:gd name="connsiteX335" fmla="*/ 2540188 w 3134700"/>
              <a:gd name="connsiteY335" fmla="*/ 1556743 h 3015820"/>
              <a:gd name="connsiteX336" fmla="*/ 2445607 w 3134700"/>
              <a:gd name="connsiteY336" fmla="*/ 1529723 h 3015820"/>
              <a:gd name="connsiteX337" fmla="*/ 2296979 w 3134700"/>
              <a:gd name="connsiteY337" fmla="*/ 1516213 h 3015820"/>
              <a:gd name="connsiteX338" fmla="*/ 2067281 w 3134700"/>
              <a:gd name="connsiteY338" fmla="*/ 1610783 h 3015820"/>
              <a:gd name="connsiteX339" fmla="*/ 1972699 w 3134700"/>
              <a:gd name="connsiteY339" fmla="*/ 1718863 h 3015820"/>
              <a:gd name="connsiteX340" fmla="*/ 1891629 w 3134700"/>
              <a:gd name="connsiteY340" fmla="*/ 1867473 h 3015820"/>
              <a:gd name="connsiteX341" fmla="*/ 1810560 w 3134700"/>
              <a:gd name="connsiteY341" fmla="*/ 2056612 h 3015820"/>
              <a:gd name="connsiteX342" fmla="*/ 1783536 w 3134700"/>
              <a:gd name="connsiteY342" fmla="*/ 2164692 h 3015820"/>
              <a:gd name="connsiteX343" fmla="*/ 1797048 w 3134700"/>
              <a:gd name="connsiteY343" fmla="*/ 2407872 h 3015820"/>
              <a:gd name="connsiteX344" fmla="*/ 1891629 w 3134700"/>
              <a:gd name="connsiteY344" fmla="*/ 2380852 h 3015820"/>
              <a:gd name="connsiteX345" fmla="*/ 1702467 w 3134700"/>
              <a:gd name="connsiteY345" fmla="*/ 2218732 h 3015820"/>
              <a:gd name="connsiteX346" fmla="*/ 1202536 w 3134700"/>
              <a:gd name="connsiteY346" fmla="*/ 2029592 h 3015820"/>
              <a:gd name="connsiteX347" fmla="*/ 999861 w 3134700"/>
              <a:gd name="connsiteY347" fmla="*/ 2083632 h 3015820"/>
              <a:gd name="connsiteX348" fmla="*/ 932303 w 3134700"/>
              <a:gd name="connsiteY348" fmla="*/ 2259262 h 3015820"/>
              <a:gd name="connsiteX349" fmla="*/ 986350 w 3134700"/>
              <a:gd name="connsiteY349" fmla="*/ 2529461 h 3015820"/>
              <a:gd name="connsiteX350" fmla="*/ 1162001 w 3134700"/>
              <a:gd name="connsiteY350" fmla="*/ 2651051 h 3015820"/>
              <a:gd name="connsiteX351" fmla="*/ 1270094 w 3134700"/>
              <a:gd name="connsiteY351" fmla="*/ 2637541 h 3015820"/>
              <a:gd name="connsiteX352" fmla="*/ 1310629 w 3134700"/>
              <a:gd name="connsiteY352" fmla="*/ 2569991 h 3015820"/>
              <a:gd name="connsiteX353" fmla="*/ 1337652 w 3134700"/>
              <a:gd name="connsiteY353" fmla="*/ 2313302 h 3015820"/>
              <a:gd name="connsiteX354" fmla="*/ 1297117 w 3134700"/>
              <a:gd name="connsiteY354" fmla="*/ 2016082 h 3015820"/>
              <a:gd name="connsiteX355" fmla="*/ 1053908 w 3134700"/>
              <a:gd name="connsiteY355" fmla="*/ 1732373 h 3015820"/>
              <a:gd name="connsiteX356" fmla="*/ 972838 w 3134700"/>
              <a:gd name="connsiteY356" fmla="*/ 1691843 h 3015820"/>
              <a:gd name="connsiteX357" fmla="*/ 905280 w 3134700"/>
              <a:gd name="connsiteY357" fmla="*/ 1678333 h 3015820"/>
              <a:gd name="connsiteX358" fmla="*/ 810699 w 3134700"/>
              <a:gd name="connsiteY358" fmla="*/ 1705353 h 3015820"/>
              <a:gd name="connsiteX359" fmla="*/ 797187 w 3134700"/>
              <a:gd name="connsiteY359" fmla="*/ 1786413 h 3015820"/>
              <a:gd name="connsiteX360" fmla="*/ 837722 w 3134700"/>
              <a:gd name="connsiteY360" fmla="*/ 1975552 h 3015820"/>
              <a:gd name="connsiteX361" fmla="*/ 1013373 w 3134700"/>
              <a:gd name="connsiteY361" fmla="*/ 2110652 h 3015820"/>
              <a:gd name="connsiteX362" fmla="*/ 1175513 w 3134700"/>
              <a:gd name="connsiteY362" fmla="*/ 2205222 h 3015820"/>
              <a:gd name="connsiteX363" fmla="*/ 1283606 w 3134700"/>
              <a:gd name="connsiteY363" fmla="*/ 2232242 h 3015820"/>
              <a:gd name="connsiteX364" fmla="*/ 1351164 w 3134700"/>
              <a:gd name="connsiteY364" fmla="*/ 2259262 h 3015820"/>
              <a:gd name="connsiteX365" fmla="*/ 1418722 w 3134700"/>
              <a:gd name="connsiteY365" fmla="*/ 2191712 h 3015820"/>
              <a:gd name="connsiteX366" fmla="*/ 1297117 w 3134700"/>
              <a:gd name="connsiteY366" fmla="*/ 1867473 h 3015820"/>
              <a:gd name="connsiteX367" fmla="*/ 1121466 w 3134700"/>
              <a:gd name="connsiteY367" fmla="*/ 1664823 h 3015820"/>
              <a:gd name="connsiteX368" fmla="*/ 999861 w 3134700"/>
              <a:gd name="connsiteY368" fmla="*/ 1489193 h 3015820"/>
              <a:gd name="connsiteX369" fmla="*/ 891768 w 3134700"/>
              <a:gd name="connsiteY369" fmla="*/ 1381114 h 3015820"/>
              <a:gd name="connsiteX370" fmla="*/ 783675 w 3134700"/>
              <a:gd name="connsiteY370" fmla="*/ 1218994 h 3015820"/>
              <a:gd name="connsiteX371" fmla="*/ 864745 w 3134700"/>
              <a:gd name="connsiteY371" fmla="*/ 1164954 h 3015820"/>
              <a:gd name="connsiteX372" fmla="*/ 1351164 w 3134700"/>
              <a:gd name="connsiteY372" fmla="*/ 1124424 h 3015820"/>
              <a:gd name="connsiteX373" fmla="*/ 1391699 w 3134700"/>
              <a:gd name="connsiteY373" fmla="*/ 1056874 h 3015820"/>
              <a:gd name="connsiteX374" fmla="*/ 1378187 w 3134700"/>
              <a:gd name="connsiteY374" fmla="*/ 557005 h 3015820"/>
              <a:gd name="connsiteX375" fmla="*/ 1459257 w 3134700"/>
              <a:gd name="connsiteY375" fmla="*/ 462435 h 3015820"/>
              <a:gd name="connsiteX376" fmla="*/ 1594373 w 3134700"/>
              <a:gd name="connsiteY376" fmla="*/ 408396 h 3015820"/>
              <a:gd name="connsiteX377" fmla="*/ 1918653 w 3134700"/>
              <a:gd name="connsiteY377" fmla="*/ 421906 h 3015820"/>
              <a:gd name="connsiteX378" fmla="*/ 2067281 w 3134700"/>
              <a:gd name="connsiteY378" fmla="*/ 529985 h 3015820"/>
              <a:gd name="connsiteX379" fmla="*/ 2378048 w 3134700"/>
              <a:gd name="connsiteY379" fmla="*/ 786675 h 3015820"/>
              <a:gd name="connsiteX380" fmla="*/ 2459118 w 3134700"/>
              <a:gd name="connsiteY380" fmla="*/ 854225 h 3015820"/>
              <a:gd name="connsiteX381" fmla="*/ 2526676 w 3134700"/>
              <a:gd name="connsiteY381" fmla="*/ 908265 h 3015820"/>
              <a:gd name="connsiteX382" fmla="*/ 2621258 w 3134700"/>
              <a:gd name="connsiteY382" fmla="*/ 948794 h 3015820"/>
              <a:gd name="connsiteX383" fmla="*/ 2648281 w 3134700"/>
              <a:gd name="connsiteY383" fmla="*/ 1043364 h 3015820"/>
              <a:gd name="connsiteX384" fmla="*/ 2823932 w 3134700"/>
              <a:gd name="connsiteY384" fmla="*/ 1327074 h 3015820"/>
              <a:gd name="connsiteX385" fmla="*/ 3134700 w 3134700"/>
              <a:gd name="connsiteY385" fmla="*/ 1651313 h 3015820"/>
              <a:gd name="connsiteX386" fmla="*/ 3121188 w 3134700"/>
              <a:gd name="connsiteY386" fmla="*/ 1786413 h 3015820"/>
              <a:gd name="connsiteX387" fmla="*/ 3040119 w 3134700"/>
              <a:gd name="connsiteY387" fmla="*/ 1908003 h 3015820"/>
              <a:gd name="connsiteX388" fmla="*/ 2986072 w 3134700"/>
              <a:gd name="connsiteY388" fmla="*/ 1975552 h 3015820"/>
              <a:gd name="connsiteX389" fmla="*/ 2945537 w 3134700"/>
              <a:gd name="connsiteY389" fmla="*/ 2002572 h 3015820"/>
              <a:gd name="connsiteX390" fmla="*/ 2837444 w 3134700"/>
              <a:gd name="connsiteY390" fmla="*/ 2083632 h 3015820"/>
              <a:gd name="connsiteX391" fmla="*/ 2296979 w 3134700"/>
              <a:gd name="connsiteY391" fmla="*/ 2529461 h 3015820"/>
              <a:gd name="connsiteX392" fmla="*/ 2121327 w 3134700"/>
              <a:gd name="connsiteY392" fmla="*/ 2718601 h 3015820"/>
              <a:gd name="connsiteX393" fmla="*/ 2161862 w 3134700"/>
              <a:gd name="connsiteY393" fmla="*/ 2772641 h 3015820"/>
              <a:gd name="connsiteX394" fmla="*/ 2526676 w 3134700"/>
              <a:gd name="connsiteY394" fmla="*/ 2732111 h 3015820"/>
              <a:gd name="connsiteX395" fmla="*/ 2742863 w 3134700"/>
              <a:gd name="connsiteY395" fmla="*/ 2434891 h 3015820"/>
              <a:gd name="connsiteX396" fmla="*/ 2702328 w 3134700"/>
              <a:gd name="connsiteY396" fmla="*/ 2367342 h 3015820"/>
              <a:gd name="connsiteX397" fmla="*/ 2607746 w 3134700"/>
              <a:gd name="connsiteY397" fmla="*/ 2353832 h 3015820"/>
              <a:gd name="connsiteX398" fmla="*/ 2324002 w 3134700"/>
              <a:gd name="connsiteY398" fmla="*/ 2299792 h 3015820"/>
              <a:gd name="connsiteX399" fmla="*/ 1743001 w 3134700"/>
              <a:gd name="connsiteY399" fmla="*/ 2313302 h 3015820"/>
              <a:gd name="connsiteX400" fmla="*/ 1567350 w 3134700"/>
              <a:gd name="connsiteY400" fmla="*/ 2340322 h 3015820"/>
              <a:gd name="connsiteX401" fmla="*/ 1256583 w 3134700"/>
              <a:gd name="connsiteY401" fmla="*/ 2353832 h 3015820"/>
              <a:gd name="connsiteX402" fmla="*/ 864745 w 3134700"/>
              <a:gd name="connsiteY402" fmla="*/ 2124162 h 3015820"/>
              <a:gd name="connsiteX403" fmla="*/ 608024 w 3134700"/>
              <a:gd name="connsiteY403" fmla="*/ 1948532 h 3015820"/>
              <a:gd name="connsiteX404" fmla="*/ 567489 w 3134700"/>
              <a:gd name="connsiteY404" fmla="*/ 1894493 h 3015820"/>
              <a:gd name="connsiteX405" fmla="*/ 499931 w 3134700"/>
              <a:gd name="connsiteY405" fmla="*/ 1759393 h 3015820"/>
              <a:gd name="connsiteX406" fmla="*/ 486419 w 3134700"/>
              <a:gd name="connsiteY406" fmla="*/ 1705353 h 3015820"/>
              <a:gd name="connsiteX407" fmla="*/ 621536 w 3134700"/>
              <a:gd name="connsiteY407" fmla="*/ 1489193 h 3015820"/>
              <a:gd name="connsiteX408" fmla="*/ 891768 w 3134700"/>
              <a:gd name="connsiteY408" fmla="*/ 1448663 h 3015820"/>
              <a:gd name="connsiteX409" fmla="*/ 2026746 w 3134700"/>
              <a:gd name="connsiteY409" fmla="*/ 1502703 h 3015820"/>
              <a:gd name="connsiteX410" fmla="*/ 2040257 w 3134700"/>
              <a:gd name="connsiteY410" fmla="*/ 1408134 h 3015820"/>
              <a:gd name="connsiteX411" fmla="*/ 1918653 w 3134700"/>
              <a:gd name="connsiteY411" fmla="*/ 1056874 h 3015820"/>
              <a:gd name="connsiteX412" fmla="*/ 1824071 w 3134700"/>
              <a:gd name="connsiteY412" fmla="*/ 894755 h 3015820"/>
              <a:gd name="connsiteX413" fmla="*/ 1715978 w 3134700"/>
              <a:gd name="connsiteY413" fmla="*/ 786675 h 3015820"/>
              <a:gd name="connsiteX414" fmla="*/ 1594373 w 3134700"/>
              <a:gd name="connsiteY414" fmla="*/ 678595 h 3015820"/>
              <a:gd name="connsiteX415" fmla="*/ 1378187 w 3134700"/>
              <a:gd name="connsiteY415" fmla="*/ 570515 h 3015820"/>
              <a:gd name="connsiteX416" fmla="*/ 1297117 w 3134700"/>
              <a:gd name="connsiteY416" fmla="*/ 557005 h 3015820"/>
              <a:gd name="connsiteX417" fmla="*/ 1175513 w 3134700"/>
              <a:gd name="connsiteY417" fmla="*/ 624555 h 3015820"/>
              <a:gd name="connsiteX418" fmla="*/ 1310629 w 3134700"/>
              <a:gd name="connsiteY418" fmla="*/ 1002834 h 3015820"/>
              <a:gd name="connsiteX419" fmla="*/ 1459257 w 3134700"/>
              <a:gd name="connsiteY419" fmla="*/ 1205484 h 3015820"/>
              <a:gd name="connsiteX420" fmla="*/ 1797048 w 3134700"/>
              <a:gd name="connsiteY420" fmla="*/ 1556743 h 3015820"/>
              <a:gd name="connsiteX421" fmla="*/ 1945676 w 3134700"/>
              <a:gd name="connsiteY421" fmla="*/ 1718863 h 3015820"/>
              <a:gd name="connsiteX422" fmla="*/ 2405072 w 3134700"/>
              <a:gd name="connsiteY422" fmla="*/ 2043102 h 3015820"/>
              <a:gd name="connsiteX423" fmla="*/ 2540188 w 3134700"/>
              <a:gd name="connsiteY423" fmla="*/ 2097142 h 3015820"/>
              <a:gd name="connsiteX424" fmla="*/ 2796909 w 3134700"/>
              <a:gd name="connsiteY424" fmla="*/ 2232242 h 3015820"/>
              <a:gd name="connsiteX425" fmla="*/ 2864467 w 3134700"/>
              <a:gd name="connsiteY425" fmla="*/ 2245752 h 3015820"/>
              <a:gd name="connsiteX426" fmla="*/ 2918514 w 3134700"/>
              <a:gd name="connsiteY426" fmla="*/ 2218732 h 3015820"/>
              <a:gd name="connsiteX427" fmla="*/ 2877979 w 3134700"/>
              <a:gd name="connsiteY427" fmla="*/ 1799923 h 3015820"/>
              <a:gd name="connsiteX428" fmla="*/ 2850956 w 3134700"/>
              <a:gd name="connsiteY428" fmla="*/ 1759393 h 3015820"/>
              <a:gd name="connsiteX429" fmla="*/ 2837444 w 3134700"/>
              <a:gd name="connsiteY429" fmla="*/ 1705353 h 3015820"/>
              <a:gd name="connsiteX430" fmla="*/ 2810421 w 3134700"/>
              <a:gd name="connsiteY430" fmla="*/ 1610783 h 3015820"/>
              <a:gd name="connsiteX431" fmla="*/ 2756374 w 3134700"/>
              <a:gd name="connsiteY431" fmla="*/ 1273034 h 3015820"/>
              <a:gd name="connsiteX432" fmla="*/ 2594235 w 3134700"/>
              <a:gd name="connsiteY432" fmla="*/ 948794 h 3015820"/>
              <a:gd name="connsiteX433" fmla="*/ 2445607 w 3134700"/>
              <a:gd name="connsiteY433" fmla="*/ 827205 h 3015820"/>
              <a:gd name="connsiteX434" fmla="*/ 2351025 w 3134700"/>
              <a:gd name="connsiteY434" fmla="*/ 813695 h 3015820"/>
              <a:gd name="connsiteX435" fmla="*/ 2296979 w 3134700"/>
              <a:gd name="connsiteY435" fmla="*/ 881245 h 3015820"/>
              <a:gd name="connsiteX436" fmla="*/ 2256444 w 3134700"/>
              <a:gd name="connsiteY436" fmla="*/ 989324 h 3015820"/>
              <a:gd name="connsiteX437" fmla="*/ 2202397 w 3134700"/>
              <a:gd name="connsiteY437" fmla="*/ 1083894 h 3015820"/>
              <a:gd name="connsiteX438" fmla="*/ 2148351 w 3134700"/>
              <a:gd name="connsiteY438" fmla="*/ 1191974 h 3015820"/>
              <a:gd name="connsiteX439" fmla="*/ 1918653 w 3134700"/>
              <a:gd name="connsiteY439" fmla="*/ 1462173 h 3015820"/>
              <a:gd name="connsiteX440" fmla="*/ 1851095 w 3134700"/>
              <a:gd name="connsiteY440" fmla="*/ 1543233 h 3015820"/>
              <a:gd name="connsiteX441" fmla="*/ 1783536 w 3134700"/>
              <a:gd name="connsiteY441" fmla="*/ 1651313 h 3015820"/>
              <a:gd name="connsiteX442" fmla="*/ 1607885 w 3134700"/>
              <a:gd name="connsiteY442" fmla="*/ 2056612 h 3015820"/>
              <a:gd name="connsiteX443" fmla="*/ 1567350 w 3134700"/>
              <a:gd name="connsiteY443" fmla="*/ 2178202 h 3015820"/>
              <a:gd name="connsiteX444" fmla="*/ 1513304 w 3134700"/>
              <a:gd name="connsiteY444" fmla="*/ 2421382 h 3015820"/>
              <a:gd name="connsiteX445" fmla="*/ 1486280 w 3134700"/>
              <a:gd name="connsiteY445" fmla="*/ 2475421 h 3015820"/>
              <a:gd name="connsiteX446" fmla="*/ 1472769 w 3134700"/>
              <a:gd name="connsiteY446" fmla="*/ 2515951 h 3015820"/>
              <a:gd name="connsiteX447" fmla="*/ 1702467 w 3134700"/>
              <a:gd name="connsiteY447" fmla="*/ 2502441 h 3015820"/>
              <a:gd name="connsiteX448" fmla="*/ 2026746 w 3134700"/>
              <a:gd name="connsiteY448" fmla="*/ 2367342 h 3015820"/>
              <a:gd name="connsiteX449" fmla="*/ 2175374 w 3134700"/>
              <a:gd name="connsiteY449" fmla="*/ 2259262 h 3015820"/>
              <a:gd name="connsiteX450" fmla="*/ 2351025 w 3134700"/>
              <a:gd name="connsiteY450" fmla="*/ 2070122 h 3015820"/>
              <a:gd name="connsiteX451" fmla="*/ 2405072 w 3134700"/>
              <a:gd name="connsiteY451" fmla="*/ 1989062 h 3015820"/>
              <a:gd name="connsiteX452" fmla="*/ 2418583 w 3134700"/>
              <a:gd name="connsiteY452" fmla="*/ 1908003 h 3015820"/>
              <a:gd name="connsiteX453" fmla="*/ 2378048 w 3134700"/>
              <a:gd name="connsiteY453" fmla="*/ 1826943 h 3015820"/>
              <a:gd name="connsiteX454" fmla="*/ 2202397 w 3134700"/>
              <a:gd name="connsiteY454" fmla="*/ 1786413 h 3015820"/>
              <a:gd name="connsiteX455" fmla="*/ 499931 w 3134700"/>
              <a:gd name="connsiteY455" fmla="*/ 1772903 h 3015820"/>
              <a:gd name="connsiteX456" fmla="*/ 526954 w 3134700"/>
              <a:gd name="connsiteY456" fmla="*/ 1691843 h 3015820"/>
              <a:gd name="connsiteX457" fmla="*/ 540466 w 3134700"/>
              <a:gd name="connsiteY457" fmla="*/ 1610783 h 3015820"/>
              <a:gd name="connsiteX458" fmla="*/ 567489 w 3134700"/>
              <a:gd name="connsiteY458" fmla="*/ 1462173 h 3015820"/>
              <a:gd name="connsiteX459" fmla="*/ 581001 w 3134700"/>
              <a:gd name="connsiteY459" fmla="*/ 1259524 h 3015820"/>
              <a:gd name="connsiteX460" fmla="*/ 608024 w 3134700"/>
              <a:gd name="connsiteY460" fmla="*/ 1205484 h 3015820"/>
              <a:gd name="connsiteX461" fmla="*/ 702605 w 3134700"/>
              <a:gd name="connsiteY461" fmla="*/ 1083894 h 3015820"/>
              <a:gd name="connsiteX462" fmla="*/ 783675 w 3134700"/>
              <a:gd name="connsiteY462" fmla="*/ 1056874 h 3015820"/>
              <a:gd name="connsiteX463" fmla="*/ 1013373 w 3134700"/>
              <a:gd name="connsiteY463" fmla="*/ 989324 h 3015820"/>
              <a:gd name="connsiteX464" fmla="*/ 1540327 w 3134700"/>
              <a:gd name="connsiteY464" fmla="*/ 1218994 h 3015820"/>
              <a:gd name="connsiteX465" fmla="*/ 1648420 w 3134700"/>
              <a:gd name="connsiteY465" fmla="*/ 1340584 h 3015820"/>
              <a:gd name="connsiteX466" fmla="*/ 1878118 w 3134700"/>
              <a:gd name="connsiteY466" fmla="*/ 1583763 h 3015820"/>
              <a:gd name="connsiteX467" fmla="*/ 1945676 w 3134700"/>
              <a:gd name="connsiteY467" fmla="*/ 1678333 h 3015820"/>
              <a:gd name="connsiteX468" fmla="*/ 2067281 w 3134700"/>
              <a:gd name="connsiteY468" fmla="*/ 1813433 h 3015820"/>
              <a:gd name="connsiteX469" fmla="*/ 2134839 w 3134700"/>
              <a:gd name="connsiteY469" fmla="*/ 1962042 h 3015820"/>
              <a:gd name="connsiteX470" fmla="*/ 2107816 w 3134700"/>
              <a:gd name="connsiteY470" fmla="*/ 2016082 h 3015820"/>
              <a:gd name="connsiteX471" fmla="*/ 1810560 w 3134700"/>
              <a:gd name="connsiteY471" fmla="*/ 2178202 h 3015820"/>
              <a:gd name="connsiteX472" fmla="*/ 1675443 w 3134700"/>
              <a:gd name="connsiteY472" fmla="*/ 2205222 h 3015820"/>
              <a:gd name="connsiteX473" fmla="*/ 1283606 w 3134700"/>
              <a:gd name="connsiteY473" fmla="*/ 2218732 h 3015820"/>
              <a:gd name="connsiteX474" fmla="*/ 1405211 w 3134700"/>
              <a:gd name="connsiteY474" fmla="*/ 2434891 h 3015820"/>
              <a:gd name="connsiteX475" fmla="*/ 1661932 w 3134700"/>
              <a:gd name="connsiteY475" fmla="*/ 2745621 h 3015820"/>
              <a:gd name="connsiteX476" fmla="*/ 1770025 w 3134700"/>
              <a:gd name="connsiteY476" fmla="*/ 2867211 h 3015820"/>
              <a:gd name="connsiteX477" fmla="*/ 1918653 w 3134700"/>
              <a:gd name="connsiteY477" fmla="*/ 2948270 h 3015820"/>
              <a:gd name="connsiteX478" fmla="*/ 1999723 w 3134700"/>
              <a:gd name="connsiteY478" fmla="*/ 2907741 h 3015820"/>
              <a:gd name="connsiteX479" fmla="*/ 2026746 w 3134700"/>
              <a:gd name="connsiteY479" fmla="*/ 2799661 h 3015820"/>
              <a:gd name="connsiteX480" fmla="*/ 2067281 w 3134700"/>
              <a:gd name="connsiteY480" fmla="*/ 2705091 h 3015820"/>
              <a:gd name="connsiteX481" fmla="*/ 2229420 w 3134700"/>
              <a:gd name="connsiteY481" fmla="*/ 2502441 h 3015820"/>
              <a:gd name="connsiteX482" fmla="*/ 2296979 w 3134700"/>
              <a:gd name="connsiteY482" fmla="*/ 2407872 h 3015820"/>
              <a:gd name="connsiteX483" fmla="*/ 2351025 w 3134700"/>
              <a:gd name="connsiteY483" fmla="*/ 2353832 h 3015820"/>
              <a:gd name="connsiteX484" fmla="*/ 2499653 w 3134700"/>
              <a:gd name="connsiteY484" fmla="*/ 2178202 h 3015820"/>
              <a:gd name="connsiteX485" fmla="*/ 2526676 w 3134700"/>
              <a:gd name="connsiteY485" fmla="*/ 2110652 h 3015820"/>
              <a:gd name="connsiteX486" fmla="*/ 2580723 w 3134700"/>
              <a:gd name="connsiteY486" fmla="*/ 2016082 h 3015820"/>
              <a:gd name="connsiteX487" fmla="*/ 2594235 w 3134700"/>
              <a:gd name="connsiteY487" fmla="*/ 1921513 h 3015820"/>
              <a:gd name="connsiteX488" fmla="*/ 2621258 w 3134700"/>
              <a:gd name="connsiteY488" fmla="*/ 1853963 h 3015820"/>
              <a:gd name="connsiteX489" fmla="*/ 2702328 w 3134700"/>
              <a:gd name="connsiteY489" fmla="*/ 1637803 h 301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Lst>
            <a:rect l="l" t="t" r="r" b="b"/>
            <a:pathLst>
              <a:path w="3134700" h="3015820">
                <a:moveTo>
                  <a:pt x="1553839" y="3015820"/>
                </a:moveTo>
                <a:cubicBezTo>
                  <a:pt x="1576358" y="3011317"/>
                  <a:pt x="1600411" y="3011636"/>
                  <a:pt x="1621397" y="3002310"/>
                </a:cubicBezTo>
                <a:cubicBezTo>
                  <a:pt x="1711187" y="2962408"/>
                  <a:pt x="1645064" y="2973023"/>
                  <a:pt x="1702467" y="2934760"/>
                </a:cubicBezTo>
                <a:cubicBezTo>
                  <a:pt x="1719226" y="2923589"/>
                  <a:pt x="1738498" y="2916747"/>
                  <a:pt x="1756513" y="2907741"/>
                </a:cubicBezTo>
                <a:cubicBezTo>
                  <a:pt x="1774529" y="2885224"/>
                  <a:pt x="1789006" y="2859348"/>
                  <a:pt x="1810560" y="2840191"/>
                </a:cubicBezTo>
                <a:cubicBezTo>
                  <a:pt x="1830189" y="2822745"/>
                  <a:pt x="1856603" y="2814720"/>
                  <a:pt x="1878118" y="2799661"/>
                </a:cubicBezTo>
                <a:cubicBezTo>
                  <a:pt x="1901744" y="2783125"/>
                  <a:pt x="1922605" y="2762922"/>
                  <a:pt x="1945676" y="2745621"/>
                </a:cubicBezTo>
                <a:cubicBezTo>
                  <a:pt x="1958667" y="2735879"/>
                  <a:pt x="1972699" y="2727608"/>
                  <a:pt x="1986211" y="2718601"/>
                </a:cubicBezTo>
                <a:cubicBezTo>
                  <a:pt x="1995219" y="2705091"/>
                  <a:pt x="2010564" y="2694088"/>
                  <a:pt x="2013234" y="2678071"/>
                </a:cubicBezTo>
                <a:cubicBezTo>
                  <a:pt x="2018246" y="2648004"/>
                  <a:pt x="1989622" y="2627441"/>
                  <a:pt x="1972699" y="2610521"/>
                </a:cubicBezTo>
                <a:cubicBezTo>
                  <a:pt x="1968195" y="2597011"/>
                  <a:pt x="1966516" y="2582202"/>
                  <a:pt x="1959188" y="2569991"/>
                </a:cubicBezTo>
                <a:cubicBezTo>
                  <a:pt x="1952634" y="2559068"/>
                  <a:pt x="1939808" y="2553161"/>
                  <a:pt x="1932164" y="2542971"/>
                </a:cubicBezTo>
                <a:cubicBezTo>
                  <a:pt x="1912677" y="2516992"/>
                  <a:pt x="1892643" y="2490957"/>
                  <a:pt x="1878118" y="2461911"/>
                </a:cubicBezTo>
                <a:cubicBezTo>
                  <a:pt x="1856712" y="2419104"/>
                  <a:pt x="1845640" y="2388907"/>
                  <a:pt x="1810560" y="2353832"/>
                </a:cubicBezTo>
                <a:cubicBezTo>
                  <a:pt x="1799077" y="2342350"/>
                  <a:pt x="1783537" y="2335819"/>
                  <a:pt x="1770025" y="2326812"/>
                </a:cubicBezTo>
                <a:cubicBezTo>
                  <a:pt x="1706338" y="2231295"/>
                  <a:pt x="1786264" y="2349544"/>
                  <a:pt x="1702467" y="2232242"/>
                </a:cubicBezTo>
                <a:cubicBezTo>
                  <a:pt x="1693028" y="2219029"/>
                  <a:pt x="1684451" y="2205222"/>
                  <a:pt x="1675443" y="2191712"/>
                </a:cubicBezTo>
                <a:cubicBezTo>
                  <a:pt x="1633024" y="2064465"/>
                  <a:pt x="1694257" y="2228009"/>
                  <a:pt x="1634908" y="2124162"/>
                </a:cubicBezTo>
                <a:cubicBezTo>
                  <a:pt x="1622875" y="2103106"/>
                  <a:pt x="1618732" y="2078303"/>
                  <a:pt x="1607885" y="2056612"/>
                </a:cubicBezTo>
                <a:cubicBezTo>
                  <a:pt x="1593592" y="2028030"/>
                  <a:pt x="1555629" y="1986521"/>
                  <a:pt x="1540327" y="1962042"/>
                </a:cubicBezTo>
                <a:cubicBezTo>
                  <a:pt x="1510887" y="1914945"/>
                  <a:pt x="1512761" y="1905830"/>
                  <a:pt x="1499792" y="1853963"/>
                </a:cubicBezTo>
                <a:cubicBezTo>
                  <a:pt x="1504755" y="1729903"/>
                  <a:pt x="1497124" y="1568747"/>
                  <a:pt x="1526815" y="1435153"/>
                </a:cubicBezTo>
                <a:cubicBezTo>
                  <a:pt x="1529905" y="1421252"/>
                  <a:pt x="1533410" y="1407072"/>
                  <a:pt x="1540327" y="1394624"/>
                </a:cubicBezTo>
                <a:cubicBezTo>
                  <a:pt x="1703387" y="1101154"/>
                  <a:pt x="1519170" y="1463948"/>
                  <a:pt x="1621397" y="1259524"/>
                </a:cubicBezTo>
                <a:cubicBezTo>
                  <a:pt x="1625901" y="1241511"/>
                  <a:pt x="1628388" y="1222869"/>
                  <a:pt x="1634908" y="1205484"/>
                </a:cubicBezTo>
                <a:cubicBezTo>
                  <a:pt x="1653454" y="1156033"/>
                  <a:pt x="1670586" y="1139907"/>
                  <a:pt x="1702467" y="1097404"/>
                </a:cubicBezTo>
                <a:cubicBezTo>
                  <a:pt x="1711368" y="1070703"/>
                  <a:pt x="1719189" y="1035391"/>
                  <a:pt x="1743001" y="1016344"/>
                </a:cubicBezTo>
                <a:cubicBezTo>
                  <a:pt x="1754123" y="1007448"/>
                  <a:pt x="1770024" y="1007337"/>
                  <a:pt x="1783536" y="1002834"/>
                </a:cubicBezTo>
                <a:cubicBezTo>
                  <a:pt x="1821200" y="946346"/>
                  <a:pt x="1830494" y="920927"/>
                  <a:pt x="1878118" y="881245"/>
                </a:cubicBezTo>
                <a:cubicBezTo>
                  <a:pt x="1890593" y="870850"/>
                  <a:pt x="1905141" y="863232"/>
                  <a:pt x="1918653" y="854225"/>
                </a:cubicBezTo>
                <a:cubicBezTo>
                  <a:pt x="1900637" y="773165"/>
                  <a:pt x="1892041" y="689420"/>
                  <a:pt x="1864606" y="611045"/>
                </a:cubicBezTo>
                <a:cubicBezTo>
                  <a:pt x="1859241" y="595718"/>
                  <a:pt x="1838595" y="591286"/>
                  <a:pt x="1824071" y="584025"/>
                </a:cubicBezTo>
                <a:cubicBezTo>
                  <a:pt x="1793185" y="568584"/>
                  <a:pt x="1746812" y="564713"/>
                  <a:pt x="1715978" y="557005"/>
                </a:cubicBezTo>
                <a:cubicBezTo>
                  <a:pt x="1702161" y="553551"/>
                  <a:pt x="1688955" y="547998"/>
                  <a:pt x="1675443" y="543495"/>
                </a:cubicBezTo>
                <a:cubicBezTo>
                  <a:pt x="1652924" y="520978"/>
                  <a:pt x="1626994" y="501420"/>
                  <a:pt x="1607885" y="475945"/>
                </a:cubicBezTo>
                <a:cubicBezTo>
                  <a:pt x="1599340" y="464553"/>
                  <a:pt x="1602273" y="447265"/>
                  <a:pt x="1594373" y="435416"/>
                </a:cubicBezTo>
                <a:cubicBezTo>
                  <a:pt x="1583773" y="419519"/>
                  <a:pt x="1567350" y="408396"/>
                  <a:pt x="1553839" y="394886"/>
                </a:cubicBezTo>
                <a:cubicBezTo>
                  <a:pt x="1508800" y="399389"/>
                  <a:pt x="1461663" y="394084"/>
                  <a:pt x="1418722" y="408396"/>
                </a:cubicBezTo>
                <a:cubicBezTo>
                  <a:pt x="1403318" y="413530"/>
                  <a:pt x="1397249" y="433666"/>
                  <a:pt x="1391699" y="448925"/>
                </a:cubicBezTo>
                <a:cubicBezTo>
                  <a:pt x="1379007" y="483824"/>
                  <a:pt x="1373684" y="520978"/>
                  <a:pt x="1364676" y="557005"/>
                </a:cubicBezTo>
                <a:cubicBezTo>
                  <a:pt x="1373684" y="620052"/>
                  <a:pt x="1365831" y="687948"/>
                  <a:pt x="1391699" y="746145"/>
                </a:cubicBezTo>
                <a:cubicBezTo>
                  <a:pt x="1404890" y="775822"/>
                  <a:pt x="1449803" y="777222"/>
                  <a:pt x="1472769" y="800185"/>
                </a:cubicBezTo>
                <a:cubicBezTo>
                  <a:pt x="1504296" y="831708"/>
                  <a:pt x="1530253" y="870027"/>
                  <a:pt x="1567350" y="894755"/>
                </a:cubicBezTo>
                <a:cubicBezTo>
                  <a:pt x="1594373" y="912768"/>
                  <a:pt x="1623627" y="927818"/>
                  <a:pt x="1648420" y="948794"/>
                </a:cubicBezTo>
                <a:cubicBezTo>
                  <a:pt x="1682456" y="977590"/>
                  <a:pt x="1718268" y="1006270"/>
                  <a:pt x="1743001" y="1043364"/>
                </a:cubicBezTo>
                <a:cubicBezTo>
                  <a:pt x="1762373" y="1072417"/>
                  <a:pt x="1788217" y="1112801"/>
                  <a:pt x="1810560" y="1137934"/>
                </a:cubicBezTo>
                <a:cubicBezTo>
                  <a:pt x="1831718" y="1161734"/>
                  <a:pt x="1857146" y="1181519"/>
                  <a:pt x="1878118" y="1205484"/>
                </a:cubicBezTo>
                <a:cubicBezTo>
                  <a:pt x="1888811" y="1217703"/>
                  <a:pt x="1894745" y="1233541"/>
                  <a:pt x="1905141" y="1246014"/>
                </a:cubicBezTo>
                <a:cubicBezTo>
                  <a:pt x="1936507" y="1283649"/>
                  <a:pt x="1959963" y="1297258"/>
                  <a:pt x="1999723" y="1327074"/>
                </a:cubicBezTo>
                <a:cubicBezTo>
                  <a:pt x="2036580" y="1382353"/>
                  <a:pt x="2075600" y="1437246"/>
                  <a:pt x="2094304" y="1502703"/>
                </a:cubicBezTo>
                <a:cubicBezTo>
                  <a:pt x="2103312" y="1534226"/>
                  <a:pt x="2112878" y="1565595"/>
                  <a:pt x="2121327" y="1597273"/>
                </a:cubicBezTo>
                <a:cubicBezTo>
                  <a:pt x="2130897" y="1633155"/>
                  <a:pt x="2138411" y="1669572"/>
                  <a:pt x="2148351" y="1705353"/>
                </a:cubicBezTo>
                <a:cubicBezTo>
                  <a:pt x="2160936" y="1750654"/>
                  <a:pt x="2175374" y="1795420"/>
                  <a:pt x="2188885" y="1840453"/>
                </a:cubicBezTo>
                <a:cubicBezTo>
                  <a:pt x="2193389" y="1876479"/>
                  <a:pt x="2194789" y="1913031"/>
                  <a:pt x="2202397" y="1948532"/>
                </a:cubicBezTo>
                <a:cubicBezTo>
                  <a:pt x="2208366" y="1976382"/>
                  <a:pt x="2222511" y="2001961"/>
                  <a:pt x="2229420" y="2029592"/>
                </a:cubicBezTo>
                <a:cubicBezTo>
                  <a:pt x="2236065" y="2056167"/>
                  <a:pt x="2238428" y="2083632"/>
                  <a:pt x="2242932" y="2110652"/>
                </a:cubicBezTo>
                <a:cubicBezTo>
                  <a:pt x="2238428" y="2169195"/>
                  <a:pt x="2250039" y="2231305"/>
                  <a:pt x="2229420" y="2286282"/>
                </a:cubicBezTo>
                <a:cubicBezTo>
                  <a:pt x="2224093" y="2300485"/>
                  <a:pt x="2109563" y="2352898"/>
                  <a:pt x="2094304" y="2353832"/>
                </a:cubicBezTo>
                <a:cubicBezTo>
                  <a:pt x="1896453" y="2365944"/>
                  <a:pt x="1697963" y="2362839"/>
                  <a:pt x="1499792" y="2367342"/>
                </a:cubicBezTo>
                <a:cubicBezTo>
                  <a:pt x="1340579" y="2399181"/>
                  <a:pt x="1538765" y="2360847"/>
                  <a:pt x="1337652" y="2394362"/>
                </a:cubicBezTo>
                <a:cubicBezTo>
                  <a:pt x="1196028" y="2417963"/>
                  <a:pt x="1337539" y="2397088"/>
                  <a:pt x="1216048" y="2421382"/>
                </a:cubicBezTo>
                <a:cubicBezTo>
                  <a:pt x="1189184" y="2426754"/>
                  <a:pt x="1162206" y="2431866"/>
                  <a:pt x="1134978" y="2434891"/>
                </a:cubicBezTo>
                <a:cubicBezTo>
                  <a:pt x="1081076" y="2440879"/>
                  <a:pt x="1026885" y="2443898"/>
                  <a:pt x="972838" y="2448401"/>
                </a:cubicBezTo>
                <a:cubicBezTo>
                  <a:pt x="954823" y="2452904"/>
                  <a:pt x="936647" y="2456810"/>
                  <a:pt x="918792" y="2461911"/>
                </a:cubicBezTo>
                <a:cubicBezTo>
                  <a:pt x="905097" y="2465823"/>
                  <a:pt x="891223" y="2481314"/>
                  <a:pt x="878257" y="2475421"/>
                </a:cubicBezTo>
                <a:cubicBezTo>
                  <a:pt x="837256" y="2456787"/>
                  <a:pt x="806195" y="2421382"/>
                  <a:pt x="770164" y="2394362"/>
                </a:cubicBezTo>
                <a:cubicBezTo>
                  <a:pt x="765660" y="2367342"/>
                  <a:pt x="754467" y="2340608"/>
                  <a:pt x="756652" y="2313302"/>
                </a:cubicBezTo>
                <a:cubicBezTo>
                  <a:pt x="759321" y="2279948"/>
                  <a:pt x="767979" y="2077538"/>
                  <a:pt x="824210" y="2002572"/>
                </a:cubicBezTo>
                <a:cubicBezTo>
                  <a:pt x="839497" y="1982192"/>
                  <a:pt x="859319" y="1965574"/>
                  <a:pt x="878257" y="1948532"/>
                </a:cubicBezTo>
                <a:cubicBezTo>
                  <a:pt x="904404" y="1925003"/>
                  <a:pt x="930406" y="1901003"/>
                  <a:pt x="959327" y="1880983"/>
                </a:cubicBezTo>
                <a:cubicBezTo>
                  <a:pt x="989182" y="1860317"/>
                  <a:pt x="1025126" y="1849080"/>
                  <a:pt x="1053908" y="1826943"/>
                </a:cubicBezTo>
                <a:cubicBezTo>
                  <a:pt x="1084199" y="1803645"/>
                  <a:pt x="1105400" y="1770080"/>
                  <a:pt x="1134978" y="1745883"/>
                </a:cubicBezTo>
                <a:cubicBezTo>
                  <a:pt x="1196212" y="1695788"/>
                  <a:pt x="1231043" y="1698227"/>
                  <a:pt x="1310629" y="1678333"/>
                </a:cubicBezTo>
                <a:lnTo>
                  <a:pt x="1810560" y="1705353"/>
                </a:lnTo>
                <a:cubicBezTo>
                  <a:pt x="1873223" y="1709439"/>
                  <a:pt x="1962532" y="1723201"/>
                  <a:pt x="2026746" y="1732373"/>
                </a:cubicBezTo>
                <a:cubicBezTo>
                  <a:pt x="2181399" y="1725009"/>
                  <a:pt x="2276614" y="1758785"/>
                  <a:pt x="2391560" y="1678333"/>
                </a:cubicBezTo>
                <a:cubicBezTo>
                  <a:pt x="2412432" y="1663725"/>
                  <a:pt x="2427591" y="1642306"/>
                  <a:pt x="2445607" y="1624293"/>
                </a:cubicBezTo>
                <a:cubicBezTo>
                  <a:pt x="2459577" y="1589371"/>
                  <a:pt x="2492714" y="1510373"/>
                  <a:pt x="2499653" y="1475683"/>
                </a:cubicBezTo>
                <a:cubicBezTo>
                  <a:pt x="2507651" y="1435696"/>
                  <a:pt x="2508661" y="1394624"/>
                  <a:pt x="2513165" y="1354094"/>
                </a:cubicBezTo>
                <a:cubicBezTo>
                  <a:pt x="2508661" y="1191974"/>
                  <a:pt x="2515031" y="1029186"/>
                  <a:pt x="2499653" y="867735"/>
                </a:cubicBezTo>
                <a:cubicBezTo>
                  <a:pt x="2496788" y="837661"/>
                  <a:pt x="2473586" y="813195"/>
                  <a:pt x="2459118" y="786675"/>
                </a:cubicBezTo>
                <a:cubicBezTo>
                  <a:pt x="2443679" y="758374"/>
                  <a:pt x="2402885" y="689919"/>
                  <a:pt x="2378048" y="665085"/>
                </a:cubicBezTo>
                <a:cubicBezTo>
                  <a:pt x="2361287" y="648326"/>
                  <a:pt x="2306484" y="612878"/>
                  <a:pt x="2283467" y="597535"/>
                </a:cubicBezTo>
                <a:cubicBezTo>
                  <a:pt x="2157358" y="606542"/>
                  <a:pt x="2030369" y="607164"/>
                  <a:pt x="1905141" y="624555"/>
                </a:cubicBezTo>
                <a:cubicBezTo>
                  <a:pt x="1831928" y="634722"/>
                  <a:pt x="1789461" y="672302"/>
                  <a:pt x="1729490" y="705615"/>
                </a:cubicBezTo>
                <a:cubicBezTo>
                  <a:pt x="1711883" y="715396"/>
                  <a:pt x="1692524" y="721961"/>
                  <a:pt x="1675443" y="732635"/>
                </a:cubicBezTo>
                <a:cubicBezTo>
                  <a:pt x="1602498" y="778220"/>
                  <a:pt x="1640386" y="762681"/>
                  <a:pt x="1580862" y="813695"/>
                </a:cubicBezTo>
                <a:cubicBezTo>
                  <a:pt x="1563764" y="828349"/>
                  <a:pt x="1543913" y="839571"/>
                  <a:pt x="1526815" y="854225"/>
                </a:cubicBezTo>
                <a:cubicBezTo>
                  <a:pt x="1512307" y="866659"/>
                  <a:pt x="1500959" y="882524"/>
                  <a:pt x="1486280" y="894755"/>
                </a:cubicBezTo>
                <a:cubicBezTo>
                  <a:pt x="1473805" y="905150"/>
                  <a:pt x="1458617" y="911875"/>
                  <a:pt x="1445745" y="921775"/>
                </a:cubicBezTo>
                <a:cubicBezTo>
                  <a:pt x="1382740" y="970234"/>
                  <a:pt x="1288801" y="1052638"/>
                  <a:pt x="1216048" y="1097404"/>
                </a:cubicBezTo>
                <a:cubicBezTo>
                  <a:pt x="1105350" y="1165518"/>
                  <a:pt x="1171602" y="1118380"/>
                  <a:pt x="1094443" y="1151444"/>
                </a:cubicBezTo>
                <a:cubicBezTo>
                  <a:pt x="1075930" y="1159377"/>
                  <a:pt x="1058412" y="1169457"/>
                  <a:pt x="1040396" y="1178464"/>
                </a:cubicBezTo>
                <a:cubicBezTo>
                  <a:pt x="1229098" y="1232372"/>
                  <a:pt x="1042344" y="1186186"/>
                  <a:pt x="1337652" y="1218994"/>
                </a:cubicBezTo>
                <a:cubicBezTo>
                  <a:pt x="1472824" y="1234011"/>
                  <a:pt x="1506648" y="1251660"/>
                  <a:pt x="1634908" y="1273034"/>
                </a:cubicBezTo>
                <a:cubicBezTo>
                  <a:pt x="1751795" y="1292513"/>
                  <a:pt x="1688794" y="1283146"/>
                  <a:pt x="1824071" y="1300054"/>
                </a:cubicBezTo>
                <a:cubicBezTo>
                  <a:pt x="1860102" y="1313564"/>
                  <a:pt x="1894950" y="1330792"/>
                  <a:pt x="1932164" y="1340584"/>
                </a:cubicBezTo>
                <a:cubicBezTo>
                  <a:pt x="2101691" y="1385191"/>
                  <a:pt x="2046604" y="1341745"/>
                  <a:pt x="2188885" y="1408134"/>
                </a:cubicBezTo>
                <a:cubicBezTo>
                  <a:pt x="2221790" y="1423487"/>
                  <a:pt x="2253544" y="1441604"/>
                  <a:pt x="2283467" y="1462173"/>
                </a:cubicBezTo>
                <a:cubicBezTo>
                  <a:pt x="2325783" y="1491262"/>
                  <a:pt x="2405072" y="1556743"/>
                  <a:pt x="2405072" y="1556743"/>
                </a:cubicBezTo>
                <a:cubicBezTo>
                  <a:pt x="2427049" y="1600693"/>
                  <a:pt x="2445607" y="1625955"/>
                  <a:pt x="2445607" y="1678333"/>
                </a:cubicBezTo>
                <a:cubicBezTo>
                  <a:pt x="2445607" y="1723591"/>
                  <a:pt x="2452337" y="1772954"/>
                  <a:pt x="2432095" y="1813433"/>
                </a:cubicBezTo>
                <a:cubicBezTo>
                  <a:pt x="2417569" y="1842480"/>
                  <a:pt x="2381610" y="1856551"/>
                  <a:pt x="2351025" y="1867473"/>
                </a:cubicBezTo>
                <a:cubicBezTo>
                  <a:pt x="2316829" y="1879685"/>
                  <a:pt x="2279107" y="1877838"/>
                  <a:pt x="2242932" y="1880983"/>
                </a:cubicBezTo>
                <a:cubicBezTo>
                  <a:pt x="2175478" y="1886848"/>
                  <a:pt x="2107954" y="1893251"/>
                  <a:pt x="2040257" y="1894493"/>
                </a:cubicBezTo>
                <a:lnTo>
                  <a:pt x="770164" y="1908003"/>
                </a:lnTo>
                <a:cubicBezTo>
                  <a:pt x="842226" y="1948533"/>
                  <a:pt x="923232" y="1976191"/>
                  <a:pt x="986350" y="2029592"/>
                </a:cubicBezTo>
                <a:cubicBezTo>
                  <a:pt x="1044900" y="2079129"/>
                  <a:pt x="1099590" y="2133628"/>
                  <a:pt x="1162001" y="2178202"/>
                </a:cubicBezTo>
                <a:cubicBezTo>
                  <a:pt x="1193528" y="2200719"/>
                  <a:pt x="1226819" y="2220952"/>
                  <a:pt x="1256583" y="2245752"/>
                </a:cubicBezTo>
                <a:cubicBezTo>
                  <a:pt x="1339301" y="2314675"/>
                  <a:pt x="1310405" y="2318871"/>
                  <a:pt x="1405211" y="2380852"/>
                </a:cubicBezTo>
                <a:cubicBezTo>
                  <a:pt x="1493133" y="2438332"/>
                  <a:pt x="1589962" y="2481920"/>
                  <a:pt x="1675443" y="2542971"/>
                </a:cubicBezTo>
                <a:cubicBezTo>
                  <a:pt x="1975578" y="2757327"/>
                  <a:pt x="1855229" y="2693647"/>
                  <a:pt x="2013234" y="2772641"/>
                </a:cubicBezTo>
                <a:cubicBezTo>
                  <a:pt x="2077083" y="2581114"/>
                  <a:pt x="2063240" y="2656934"/>
                  <a:pt x="2013234" y="2299792"/>
                </a:cubicBezTo>
                <a:cubicBezTo>
                  <a:pt x="1978392" y="2050949"/>
                  <a:pt x="1914195" y="1942923"/>
                  <a:pt x="1824071" y="1705353"/>
                </a:cubicBezTo>
                <a:cubicBezTo>
                  <a:pt x="1627123" y="1186192"/>
                  <a:pt x="1713604" y="1379707"/>
                  <a:pt x="1567350" y="1043364"/>
                </a:cubicBezTo>
                <a:cubicBezTo>
                  <a:pt x="1549663" y="1002690"/>
                  <a:pt x="1527332" y="963852"/>
                  <a:pt x="1513304" y="921775"/>
                </a:cubicBezTo>
                <a:cubicBezTo>
                  <a:pt x="1500999" y="884865"/>
                  <a:pt x="1484107" y="821461"/>
                  <a:pt x="1459257" y="786675"/>
                </a:cubicBezTo>
                <a:cubicBezTo>
                  <a:pt x="1448150" y="771127"/>
                  <a:pt x="1430955" y="760823"/>
                  <a:pt x="1418722" y="746145"/>
                </a:cubicBezTo>
                <a:cubicBezTo>
                  <a:pt x="1408326" y="733672"/>
                  <a:pt x="1401442" y="718604"/>
                  <a:pt x="1391699" y="705615"/>
                </a:cubicBezTo>
                <a:cubicBezTo>
                  <a:pt x="1374396" y="682547"/>
                  <a:pt x="1355668" y="660582"/>
                  <a:pt x="1337652" y="638065"/>
                </a:cubicBezTo>
                <a:cubicBezTo>
                  <a:pt x="1328644" y="615548"/>
                  <a:pt x="1318918" y="593306"/>
                  <a:pt x="1310629" y="570515"/>
                </a:cubicBezTo>
                <a:cubicBezTo>
                  <a:pt x="1300895" y="543748"/>
                  <a:pt x="1283606" y="489455"/>
                  <a:pt x="1283606" y="489455"/>
                </a:cubicBezTo>
                <a:cubicBezTo>
                  <a:pt x="1288110" y="475945"/>
                  <a:pt x="1284379" y="455293"/>
                  <a:pt x="1297117" y="448925"/>
                </a:cubicBezTo>
                <a:cubicBezTo>
                  <a:pt x="1353200" y="420887"/>
                  <a:pt x="1461054" y="443121"/>
                  <a:pt x="1513304" y="448925"/>
                </a:cubicBezTo>
                <a:cubicBezTo>
                  <a:pt x="1648067" y="583673"/>
                  <a:pt x="1789613" y="719740"/>
                  <a:pt x="1891629" y="881245"/>
                </a:cubicBezTo>
                <a:cubicBezTo>
                  <a:pt x="1945676" y="966808"/>
                  <a:pt x="1995728" y="1055029"/>
                  <a:pt x="2053769" y="1137934"/>
                </a:cubicBezTo>
                <a:cubicBezTo>
                  <a:pt x="2090478" y="1190369"/>
                  <a:pt x="2138373" y="1234314"/>
                  <a:pt x="2175374" y="1286544"/>
                </a:cubicBezTo>
                <a:cubicBezTo>
                  <a:pt x="2481332" y="1718431"/>
                  <a:pt x="2150926" y="1307419"/>
                  <a:pt x="2351025" y="1529723"/>
                </a:cubicBezTo>
                <a:cubicBezTo>
                  <a:pt x="2432798" y="1620570"/>
                  <a:pt x="2368703" y="1579090"/>
                  <a:pt x="2459118" y="1624293"/>
                </a:cubicBezTo>
                <a:cubicBezTo>
                  <a:pt x="2486859" y="1707504"/>
                  <a:pt x="2454021" y="1632707"/>
                  <a:pt x="2553700" y="1732373"/>
                </a:cubicBezTo>
                <a:cubicBezTo>
                  <a:pt x="2588219" y="1766887"/>
                  <a:pt x="2627437" y="1855508"/>
                  <a:pt x="2675304" y="1867473"/>
                </a:cubicBezTo>
                <a:lnTo>
                  <a:pt x="2729351" y="1880983"/>
                </a:lnTo>
                <a:cubicBezTo>
                  <a:pt x="2751870" y="1876480"/>
                  <a:pt x="2776969" y="1878866"/>
                  <a:pt x="2796909" y="1867473"/>
                </a:cubicBezTo>
                <a:cubicBezTo>
                  <a:pt x="2828333" y="1849519"/>
                  <a:pt x="2832538" y="1783921"/>
                  <a:pt x="2837444" y="1759393"/>
                </a:cubicBezTo>
                <a:cubicBezTo>
                  <a:pt x="2814925" y="1669326"/>
                  <a:pt x="2800936" y="1576686"/>
                  <a:pt x="2769886" y="1489193"/>
                </a:cubicBezTo>
                <a:cubicBezTo>
                  <a:pt x="2743910" y="1415998"/>
                  <a:pt x="2641858" y="1266328"/>
                  <a:pt x="2594235" y="1205484"/>
                </a:cubicBezTo>
                <a:cubicBezTo>
                  <a:pt x="2565322" y="1168544"/>
                  <a:pt x="2439199" y="1003024"/>
                  <a:pt x="2364537" y="962304"/>
                </a:cubicBezTo>
                <a:cubicBezTo>
                  <a:pt x="2344375" y="951308"/>
                  <a:pt x="2319498" y="953297"/>
                  <a:pt x="2296979" y="948794"/>
                </a:cubicBezTo>
                <a:cubicBezTo>
                  <a:pt x="2269956" y="935284"/>
                  <a:pt x="2244108" y="919109"/>
                  <a:pt x="2215909" y="908265"/>
                </a:cubicBezTo>
                <a:cubicBezTo>
                  <a:pt x="2033344" y="838058"/>
                  <a:pt x="1974709" y="900792"/>
                  <a:pt x="1715978" y="935285"/>
                </a:cubicBezTo>
                <a:cubicBezTo>
                  <a:pt x="1670939" y="962305"/>
                  <a:pt x="1623340" y="985455"/>
                  <a:pt x="1580862" y="1016344"/>
                </a:cubicBezTo>
                <a:cubicBezTo>
                  <a:pt x="1483604" y="1087068"/>
                  <a:pt x="1350252" y="1210477"/>
                  <a:pt x="1270094" y="1300054"/>
                </a:cubicBezTo>
                <a:cubicBezTo>
                  <a:pt x="1240063" y="1333614"/>
                  <a:pt x="1217159" y="1372969"/>
                  <a:pt x="1189024" y="1408134"/>
                </a:cubicBezTo>
                <a:cubicBezTo>
                  <a:pt x="1163084" y="1440554"/>
                  <a:pt x="1132869" y="1469488"/>
                  <a:pt x="1107955" y="1502703"/>
                </a:cubicBezTo>
                <a:cubicBezTo>
                  <a:pt x="1070089" y="1553185"/>
                  <a:pt x="1063185" y="1580840"/>
                  <a:pt x="1040396" y="1637803"/>
                </a:cubicBezTo>
                <a:cubicBezTo>
                  <a:pt x="1035892" y="1664823"/>
                  <a:pt x="1032828" y="1692123"/>
                  <a:pt x="1026885" y="1718863"/>
                </a:cubicBezTo>
                <a:cubicBezTo>
                  <a:pt x="1023795" y="1732765"/>
                  <a:pt x="1017286" y="1745700"/>
                  <a:pt x="1013373" y="1759393"/>
                </a:cubicBezTo>
                <a:cubicBezTo>
                  <a:pt x="984280" y="1861203"/>
                  <a:pt x="1019424" y="1764530"/>
                  <a:pt x="972838" y="1880983"/>
                </a:cubicBezTo>
                <a:cubicBezTo>
                  <a:pt x="968334" y="1908003"/>
                  <a:pt x="966535" y="1935615"/>
                  <a:pt x="959327" y="1962042"/>
                </a:cubicBezTo>
                <a:cubicBezTo>
                  <a:pt x="952945" y="1985439"/>
                  <a:pt x="937060" y="2005811"/>
                  <a:pt x="932303" y="2029592"/>
                </a:cubicBezTo>
                <a:cubicBezTo>
                  <a:pt x="923426" y="2073971"/>
                  <a:pt x="923296" y="2119659"/>
                  <a:pt x="918792" y="2164692"/>
                </a:cubicBezTo>
                <a:cubicBezTo>
                  <a:pt x="945815" y="2232242"/>
                  <a:pt x="956205" y="2309141"/>
                  <a:pt x="999861" y="2367342"/>
                </a:cubicBezTo>
                <a:cubicBezTo>
                  <a:pt x="1016300" y="2389258"/>
                  <a:pt x="1053747" y="2377454"/>
                  <a:pt x="1080931" y="2380852"/>
                </a:cubicBezTo>
                <a:cubicBezTo>
                  <a:pt x="1125845" y="2386466"/>
                  <a:pt x="1170958" y="2390407"/>
                  <a:pt x="1216048" y="2394362"/>
                </a:cubicBezTo>
                <a:lnTo>
                  <a:pt x="1851095" y="2448401"/>
                </a:lnTo>
                <a:cubicBezTo>
                  <a:pt x="1891757" y="2475507"/>
                  <a:pt x="1944803" y="2512210"/>
                  <a:pt x="1986211" y="2529461"/>
                </a:cubicBezTo>
                <a:cubicBezTo>
                  <a:pt x="2007410" y="2538293"/>
                  <a:pt x="2031174" y="2538863"/>
                  <a:pt x="2053769" y="2542971"/>
                </a:cubicBezTo>
                <a:cubicBezTo>
                  <a:pt x="2119270" y="2554879"/>
                  <a:pt x="2165839" y="2557324"/>
                  <a:pt x="2229420" y="2583501"/>
                </a:cubicBezTo>
                <a:cubicBezTo>
                  <a:pt x="2275982" y="2602671"/>
                  <a:pt x="2364537" y="2651051"/>
                  <a:pt x="2364537" y="2651051"/>
                </a:cubicBezTo>
                <a:cubicBezTo>
                  <a:pt x="2382552" y="2673568"/>
                  <a:pt x="2399424" y="2697049"/>
                  <a:pt x="2418583" y="2718601"/>
                </a:cubicBezTo>
                <a:cubicBezTo>
                  <a:pt x="2435510" y="2737641"/>
                  <a:pt x="2460256" y="2750371"/>
                  <a:pt x="2472630" y="2772641"/>
                </a:cubicBezTo>
                <a:cubicBezTo>
                  <a:pt x="2552679" y="2916712"/>
                  <a:pt x="2434377" y="2788435"/>
                  <a:pt x="2513165" y="2867211"/>
                </a:cubicBezTo>
                <a:cubicBezTo>
                  <a:pt x="2508661" y="2831184"/>
                  <a:pt x="2509629" y="2794041"/>
                  <a:pt x="2499653" y="2759131"/>
                </a:cubicBezTo>
                <a:cubicBezTo>
                  <a:pt x="2477698" y="2682298"/>
                  <a:pt x="2440290" y="2667439"/>
                  <a:pt x="2405072" y="2597011"/>
                </a:cubicBezTo>
                <a:cubicBezTo>
                  <a:pt x="2387863" y="2562597"/>
                  <a:pt x="2376706" y="2525433"/>
                  <a:pt x="2364537" y="2488931"/>
                </a:cubicBezTo>
                <a:cubicBezTo>
                  <a:pt x="2334466" y="2398729"/>
                  <a:pt x="2245606" y="2078274"/>
                  <a:pt x="2175374" y="1962042"/>
                </a:cubicBezTo>
                <a:cubicBezTo>
                  <a:pt x="2079770" y="1803820"/>
                  <a:pt x="1981042" y="1646289"/>
                  <a:pt x="1864606" y="1502703"/>
                </a:cubicBezTo>
                <a:cubicBezTo>
                  <a:pt x="1721001" y="1325612"/>
                  <a:pt x="1462620" y="941065"/>
                  <a:pt x="1216048" y="800185"/>
                </a:cubicBezTo>
                <a:cubicBezTo>
                  <a:pt x="1103978" y="736153"/>
                  <a:pt x="1153944" y="762382"/>
                  <a:pt x="1067420" y="719125"/>
                </a:cubicBezTo>
                <a:cubicBezTo>
                  <a:pt x="981846" y="728132"/>
                  <a:pt x="893648" y="723265"/>
                  <a:pt x="810699" y="746145"/>
                </a:cubicBezTo>
                <a:cubicBezTo>
                  <a:pt x="760067" y="760111"/>
                  <a:pt x="716597" y="794397"/>
                  <a:pt x="675582" y="827205"/>
                </a:cubicBezTo>
                <a:cubicBezTo>
                  <a:pt x="6107" y="1362717"/>
                  <a:pt x="696175" y="794420"/>
                  <a:pt x="256721" y="1191974"/>
                </a:cubicBezTo>
                <a:cubicBezTo>
                  <a:pt x="213951" y="1230666"/>
                  <a:pt x="163771" y="1260704"/>
                  <a:pt x="121605" y="1300054"/>
                </a:cubicBezTo>
                <a:cubicBezTo>
                  <a:pt x="94285" y="1325550"/>
                  <a:pt x="40165" y="1399620"/>
                  <a:pt x="13512" y="1435153"/>
                </a:cubicBezTo>
                <a:cubicBezTo>
                  <a:pt x="9008" y="1448663"/>
                  <a:pt x="0" y="1461442"/>
                  <a:pt x="0" y="1475683"/>
                </a:cubicBezTo>
                <a:cubicBezTo>
                  <a:pt x="0" y="1503076"/>
                  <a:pt x="-80" y="1532960"/>
                  <a:pt x="13512" y="1556743"/>
                </a:cubicBezTo>
                <a:cubicBezTo>
                  <a:pt x="20579" y="1569108"/>
                  <a:pt x="40144" y="1567164"/>
                  <a:pt x="54047" y="1570253"/>
                </a:cubicBezTo>
                <a:cubicBezTo>
                  <a:pt x="80791" y="1576195"/>
                  <a:pt x="108094" y="1579260"/>
                  <a:pt x="135117" y="1583763"/>
                </a:cubicBezTo>
                <a:cubicBezTo>
                  <a:pt x="531458" y="1579260"/>
                  <a:pt x="929401" y="1606134"/>
                  <a:pt x="1324141" y="1570253"/>
                </a:cubicBezTo>
                <a:cubicBezTo>
                  <a:pt x="1385146" y="1564708"/>
                  <a:pt x="1429451" y="1505485"/>
                  <a:pt x="1472769" y="1462173"/>
                </a:cubicBezTo>
                <a:cubicBezTo>
                  <a:pt x="1507216" y="1427730"/>
                  <a:pt x="1532052" y="1384153"/>
                  <a:pt x="1553839" y="1340584"/>
                </a:cubicBezTo>
                <a:cubicBezTo>
                  <a:pt x="1608523" y="1231230"/>
                  <a:pt x="1623016" y="1121372"/>
                  <a:pt x="1648420" y="1002834"/>
                </a:cubicBezTo>
                <a:cubicBezTo>
                  <a:pt x="1679679" y="565275"/>
                  <a:pt x="1639679" y="1070898"/>
                  <a:pt x="1688955" y="611045"/>
                </a:cubicBezTo>
                <a:cubicBezTo>
                  <a:pt x="1695211" y="552663"/>
                  <a:pt x="1694533" y="493593"/>
                  <a:pt x="1702467" y="435416"/>
                </a:cubicBezTo>
                <a:cubicBezTo>
                  <a:pt x="1708077" y="394278"/>
                  <a:pt x="1721838" y="354634"/>
                  <a:pt x="1729490" y="313826"/>
                </a:cubicBezTo>
                <a:cubicBezTo>
                  <a:pt x="1735359" y="282528"/>
                  <a:pt x="1738158" y="250729"/>
                  <a:pt x="1743001" y="219256"/>
                </a:cubicBezTo>
                <a:cubicBezTo>
                  <a:pt x="1747820" y="187937"/>
                  <a:pt x="1761592" y="104373"/>
                  <a:pt x="1770025" y="70646"/>
                </a:cubicBezTo>
                <a:cubicBezTo>
                  <a:pt x="1773479" y="56830"/>
                  <a:pt x="1779032" y="43626"/>
                  <a:pt x="1783536" y="30116"/>
                </a:cubicBezTo>
                <a:cubicBezTo>
                  <a:pt x="1707531" y="-20547"/>
                  <a:pt x="1750432" y="-10352"/>
                  <a:pt x="1634908" y="84156"/>
                </a:cubicBezTo>
                <a:cubicBezTo>
                  <a:pt x="1510440" y="185981"/>
                  <a:pt x="1362307" y="314604"/>
                  <a:pt x="1256583" y="435416"/>
                </a:cubicBezTo>
                <a:cubicBezTo>
                  <a:pt x="1157461" y="548684"/>
                  <a:pt x="1065609" y="668149"/>
                  <a:pt x="972838" y="786675"/>
                </a:cubicBezTo>
                <a:cubicBezTo>
                  <a:pt x="891768" y="890251"/>
                  <a:pt x="797307" y="984621"/>
                  <a:pt x="729629" y="1097404"/>
                </a:cubicBezTo>
                <a:cubicBezTo>
                  <a:pt x="662071" y="1209987"/>
                  <a:pt x="593531" y="1321987"/>
                  <a:pt x="526954" y="1435153"/>
                </a:cubicBezTo>
                <a:cubicBezTo>
                  <a:pt x="503443" y="1475116"/>
                  <a:pt x="476042" y="1513468"/>
                  <a:pt x="459396" y="1556743"/>
                </a:cubicBezTo>
                <a:cubicBezTo>
                  <a:pt x="436877" y="1615286"/>
                  <a:pt x="413276" y="1673425"/>
                  <a:pt x="391838" y="1732373"/>
                </a:cubicBezTo>
                <a:cubicBezTo>
                  <a:pt x="371319" y="1788794"/>
                  <a:pt x="339725" y="1886761"/>
                  <a:pt x="324280" y="1948532"/>
                </a:cubicBezTo>
                <a:cubicBezTo>
                  <a:pt x="318710" y="1970809"/>
                  <a:pt x="315272" y="1993565"/>
                  <a:pt x="310768" y="2016082"/>
                </a:cubicBezTo>
                <a:cubicBezTo>
                  <a:pt x="315272" y="2043102"/>
                  <a:pt x="303918" y="2078818"/>
                  <a:pt x="324280" y="2097142"/>
                </a:cubicBezTo>
                <a:cubicBezTo>
                  <a:pt x="356040" y="2125723"/>
                  <a:pt x="404319" y="2127777"/>
                  <a:pt x="445884" y="2137672"/>
                </a:cubicBezTo>
                <a:cubicBezTo>
                  <a:pt x="536940" y="2159349"/>
                  <a:pt x="676733" y="2174255"/>
                  <a:pt x="770164" y="2178202"/>
                </a:cubicBezTo>
                <a:lnTo>
                  <a:pt x="1567350" y="2205222"/>
                </a:lnTo>
                <a:cubicBezTo>
                  <a:pt x="1625900" y="2214229"/>
                  <a:pt x="1684808" y="2221159"/>
                  <a:pt x="1743001" y="2232242"/>
                </a:cubicBezTo>
                <a:cubicBezTo>
                  <a:pt x="1779485" y="2239191"/>
                  <a:pt x="1814779" y="2251481"/>
                  <a:pt x="1851095" y="2259262"/>
                </a:cubicBezTo>
                <a:cubicBezTo>
                  <a:pt x="1877883" y="2265002"/>
                  <a:pt x="1905141" y="2268269"/>
                  <a:pt x="1932164" y="2272772"/>
                </a:cubicBezTo>
                <a:lnTo>
                  <a:pt x="2053769" y="2259262"/>
                </a:lnTo>
                <a:cubicBezTo>
                  <a:pt x="2076211" y="2243555"/>
                  <a:pt x="2063115" y="2205276"/>
                  <a:pt x="2067281" y="2178202"/>
                </a:cubicBezTo>
                <a:cubicBezTo>
                  <a:pt x="2072124" y="2146729"/>
                  <a:pt x="2076288" y="2115155"/>
                  <a:pt x="2080792" y="2083632"/>
                </a:cubicBezTo>
                <a:cubicBezTo>
                  <a:pt x="2076288" y="1921512"/>
                  <a:pt x="2093417" y="1757335"/>
                  <a:pt x="2067281" y="1597273"/>
                </a:cubicBezTo>
                <a:cubicBezTo>
                  <a:pt x="2056566" y="1531650"/>
                  <a:pt x="2001547" y="1481552"/>
                  <a:pt x="1972699" y="1421644"/>
                </a:cubicBezTo>
                <a:cubicBezTo>
                  <a:pt x="1942939" y="1359842"/>
                  <a:pt x="1924478" y="1292721"/>
                  <a:pt x="1891629" y="1232504"/>
                </a:cubicBezTo>
                <a:cubicBezTo>
                  <a:pt x="1870062" y="1192969"/>
                  <a:pt x="1838386" y="1159834"/>
                  <a:pt x="1810560" y="1124424"/>
                </a:cubicBezTo>
                <a:cubicBezTo>
                  <a:pt x="1767160" y="1069194"/>
                  <a:pt x="1709809" y="998110"/>
                  <a:pt x="1648420" y="962304"/>
                </a:cubicBezTo>
                <a:cubicBezTo>
                  <a:pt x="1640864" y="957897"/>
                  <a:pt x="1499890" y="935301"/>
                  <a:pt x="1499792" y="935285"/>
                </a:cubicBezTo>
                <a:cubicBezTo>
                  <a:pt x="1450249" y="939788"/>
                  <a:pt x="1392558" y="921202"/>
                  <a:pt x="1351164" y="948794"/>
                </a:cubicBezTo>
                <a:cubicBezTo>
                  <a:pt x="1324668" y="966456"/>
                  <a:pt x="1332581" y="1011927"/>
                  <a:pt x="1337652" y="1043364"/>
                </a:cubicBezTo>
                <a:cubicBezTo>
                  <a:pt x="1355394" y="1153349"/>
                  <a:pt x="1373000" y="1266012"/>
                  <a:pt x="1418722" y="1367604"/>
                </a:cubicBezTo>
                <a:cubicBezTo>
                  <a:pt x="1455688" y="1449739"/>
                  <a:pt x="1518962" y="1518333"/>
                  <a:pt x="1580862" y="1583763"/>
                </a:cubicBezTo>
                <a:cubicBezTo>
                  <a:pt x="1874269" y="1893898"/>
                  <a:pt x="1785751" y="1807453"/>
                  <a:pt x="2026746" y="1935022"/>
                </a:cubicBezTo>
                <a:cubicBezTo>
                  <a:pt x="2171016" y="2011390"/>
                  <a:pt x="2067252" y="1973614"/>
                  <a:pt x="2215909" y="2016082"/>
                </a:cubicBezTo>
                <a:cubicBezTo>
                  <a:pt x="2387384" y="2118955"/>
                  <a:pt x="2173663" y="2001961"/>
                  <a:pt x="2364537" y="2070122"/>
                </a:cubicBezTo>
                <a:cubicBezTo>
                  <a:pt x="2402474" y="2083669"/>
                  <a:pt x="2435603" y="2108295"/>
                  <a:pt x="2472630" y="2124162"/>
                </a:cubicBezTo>
                <a:cubicBezTo>
                  <a:pt x="2591417" y="2175064"/>
                  <a:pt x="2512925" y="2132196"/>
                  <a:pt x="2621258" y="2164692"/>
                </a:cubicBezTo>
                <a:cubicBezTo>
                  <a:pt x="2644489" y="2171660"/>
                  <a:pt x="2666297" y="2182705"/>
                  <a:pt x="2688816" y="2191712"/>
                </a:cubicBezTo>
                <a:cubicBezTo>
                  <a:pt x="2870303" y="2146346"/>
                  <a:pt x="2772667" y="2189590"/>
                  <a:pt x="2715839" y="1772903"/>
                </a:cubicBezTo>
                <a:cubicBezTo>
                  <a:pt x="2706979" y="1707934"/>
                  <a:pt x="2684066" y="1645434"/>
                  <a:pt x="2661793" y="1583763"/>
                </a:cubicBezTo>
                <a:cubicBezTo>
                  <a:pt x="2625432" y="1483083"/>
                  <a:pt x="2580482" y="1385715"/>
                  <a:pt x="2540188" y="1286544"/>
                </a:cubicBezTo>
                <a:cubicBezTo>
                  <a:pt x="2521930" y="1241608"/>
                  <a:pt x="2507834" y="1194826"/>
                  <a:pt x="2486141" y="1151444"/>
                </a:cubicBezTo>
                <a:cubicBezTo>
                  <a:pt x="2477133" y="1133431"/>
                  <a:pt x="2468900" y="1115009"/>
                  <a:pt x="2459118" y="1097404"/>
                </a:cubicBezTo>
                <a:cubicBezTo>
                  <a:pt x="2446364" y="1074450"/>
                  <a:pt x="2430328" y="1053341"/>
                  <a:pt x="2418583" y="1029854"/>
                </a:cubicBezTo>
                <a:cubicBezTo>
                  <a:pt x="2407736" y="1008163"/>
                  <a:pt x="2405014" y="982482"/>
                  <a:pt x="2391560" y="962304"/>
                </a:cubicBezTo>
                <a:cubicBezTo>
                  <a:pt x="2368526" y="927758"/>
                  <a:pt x="2334625" y="901520"/>
                  <a:pt x="2310490" y="867735"/>
                </a:cubicBezTo>
                <a:cubicBezTo>
                  <a:pt x="2289385" y="838191"/>
                  <a:pt x="2282119" y="798837"/>
                  <a:pt x="2256444" y="773165"/>
                </a:cubicBezTo>
                <a:cubicBezTo>
                  <a:pt x="2235079" y="751803"/>
                  <a:pt x="2201976" y="746957"/>
                  <a:pt x="2175374" y="732635"/>
                </a:cubicBezTo>
                <a:cubicBezTo>
                  <a:pt x="2143403" y="715422"/>
                  <a:pt x="2112319" y="696608"/>
                  <a:pt x="2080792" y="678595"/>
                </a:cubicBezTo>
                <a:cubicBezTo>
                  <a:pt x="2040257" y="687602"/>
                  <a:pt x="1986533" y="674367"/>
                  <a:pt x="1959188" y="705615"/>
                </a:cubicBezTo>
                <a:cubicBezTo>
                  <a:pt x="1940431" y="727049"/>
                  <a:pt x="1969367" y="763708"/>
                  <a:pt x="1986211" y="786675"/>
                </a:cubicBezTo>
                <a:cubicBezTo>
                  <a:pt x="2020112" y="832897"/>
                  <a:pt x="2063778" y="871571"/>
                  <a:pt x="2107816" y="908265"/>
                </a:cubicBezTo>
                <a:cubicBezTo>
                  <a:pt x="2151256" y="944461"/>
                  <a:pt x="2331593" y="1054228"/>
                  <a:pt x="2378048" y="1070384"/>
                </a:cubicBezTo>
                <a:cubicBezTo>
                  <a:pt x="2429800" y="1088382"/>
                  <a:pt x="2486363" y="1087153"/>
                  <a:pt x="2540188" y="1097404"/>
                </a:cubicBezTo>
                <a:cubicBezTo>
                  <a:pt x="2580978" y="1105173"/>
                  <a:pt x="2621258" y="1115417"/>
                  <a:pt x="2661793" y="1124424"/>
                </a:cubicBezTo>
                <a:cubicBezTo>
                  <a:pt x="2720343" y="1110914"/>
                  <a:pt x="2785271" y="1113704"/>
                  <a:pt x="2837444" y="1083894"/>
                </a:cubicBezTo>
                <a:cubicBezTo>
                  <a:pt x="2857382" y="1072502"/>
                  <a:pt x="2854059" y="1039096"/>
                  <a:pt x="2850956" y="1016344"/>
                </a:cubicBezTo>
                <a:cubicBezTo>
                  <a:pt x="2840328" y="938418"/>
                  <a:pt x="2832930" y="856589"/>
                  <a:pt x="2796909" y="786675"/>
                </a:cubicBezTo>
                <a:cubicBezTo>
                  <a:pt x="2733980" y="664534"/>
                  <a:pt x="2641475" y="583985"/>
                  <a:pt x="2540188" y="502965"/>
                </a:cubicBezTo>
                <a:cubicBezTo>
                  <a:pt x="2522603" y="488899"/>
                  <a:pt x="2507049" y="470797"/>
                  <a:pt x="2486141" y="462435"/>
                </a:cubicBezTo>
                <a:cubicBezTo>
                  <a:pt x="2460704" y="452262"/>
                  <a:pt x="2432095" y="453428"/>
                  <a:pt x="2405072" y="448925"/>
                </a:cubicBezTo>
                <a:cubicBezTo>
                  <a:pt x="2344399" y="481280"/>
                  <a:pt x="2193715" y="553142"/>
                  <a:pt x="2121327" y="611045"/>
                </a:cubicBezTo>
                <a:cubicBezTo>
                  <a:pt x="2078978" y="644920"/>
                  <a:pt x="2040258" y="683098"/>
                  <a:pt x="1999723" y="719125"/>
                </a:cubicBezTo>
                <a:cubicBezTo>
                  <a:pt x="1840152" y="1006316"/>
                  <a:pt x="1881196" y="871068"/>
                  <a:pt x="1837583" y="1110914"/>
                </a:cubicBezTo>
                <a:cubicBezTo>
                  <a:pt x="1869110" y="1241510"/>
                  <a:pt x="1879236" y="1379220"/>
                  <a:pt x="1932164" y="1502703"/>
                </a:cubicBezTo>
                <a:cubicBezTo>
                  <a:pt x="1962378" y="1573194"/>
                  <a:pt x="2029199" y="1621588"/>
                  <a:pt x="2080792" y="1678333"/>
                </a:cubicBezTo>
                <a:cubicBezTo>
                  <a:pt x="2281404" y="1898979"/>
                  <a:pt x="2226790" y="1769482"/>
                  <a:pt x="2499653" y="2124162"/>
                </a:cubicBezTo>
                <a:cubicBezTo>
                  <a:pt x="2583363" y="2232972"/>
                  <a:pt x="2638364" y="2312109"/>
                  <a:pt x="2729351" y="2407872"/>
                </a:cubicBezTo>
                <a:cubicBezTo>
                  <a:pt x="2781995" y="2463279"/>
                  <a:pt x="2837444" y="2515951"/>
                  <a:pt x="2891491" y="2569991"/>
                </a:cubicBezTo>
                <a:cubicBezTo>
                  <a:pt x="2905002" y="2583501"/>
                  <a:pt x="2950397" y="2615770"/>
                  <a:pt x="2932025" y="2610521"/>
                </a:cubicBezTo>
                <a:cubicBezTo>
                  <a:pt x="2818077" y="2577968"/>
                  <a:pt x="2866771" y="2598163"/>
                  <a:pt x="2783397" y="2556481"/>
                </a:cubicBezTo>
                <a:cubicBezTo>
                  <a:pt x="2765382" y="2538468"/>
                  <a:pt x="2748695" y="2519020"/>
                  <a:pt x="2729351" y="2502441"/>
                </a:cubicBezTo>
                <a:cubicBezTo>
                  <a:pt x="2675643" y="2456411"/>
                  <a:pt x="2694091" y="2494204"/>
                  <a:pt x="2634769" y="2434891"/>
                </a:cubicBezTo>
                <a:cubicBezTo>
                  <a:pt x="2600150" y="2400276"/>
                  <a:pt x="2556093" y="2271223"/>
                  <a:pt x="2553700" y="2259262"/>
                </a:cubicBezTo>
                <a:lnTo>
                  <a:pt x="2526676" y="2124162"/>
                </a:lnTo>
                <a:cubicBezTo>
                  <a:pt x="2535684" y="2043102"/>
                  <a:pt x="2503969" y="1945625"/>
                  <a:pt x="2553700" y="1880983"/>
                </a:cubicBezTo>
                <a:cubicBezTo>
                  <a:pt x="2579607" y="1847308"/>
                  <a:pt x="2632972" y="1917314"/>
                  <a:pt x="2661793" y="1948532"/>
                </a:cubicBezTo>
                <a:cubicBezTo>
                  <a:pt x="2689116" y="1978128"/>
                  <a:pt x="2698804" y="2020112"/>
                  <a:pt x="2715839" y="2056612"/>
                </a:cubicBezTo>
                <a:cubicBezTo>
                  <a:pt x="2741176" y="2110899"/>
                  <a:pt x="2767467" y="2173838"/>
                  <a:pt x="2783397" y="2232242"/>
                </a:cubicBezTo>
                <a:cubicBezTo>
                  <a:pt x="2789440" y="2254395"/>
                  <a:pt x="2791927" y="2277376"/>
                  <a:pt x="2796909" y="2299792"/>
                </a:cubicBezTo>
                <a:cubicBezTo>
                  <a:pt x="2800938" y="2317918"/>
                  <a:pt x="2805917" y="2335819"/>
                  <a:pt x="2810421" y="2353832"/>
                </a:cubicBezTo>
                <a:cubicBezTo>
                  <a:pt x="2796909" y="2389858"/>
                  <a:pt x="2790545" y="2429451"/>
                  <a:pt x="2769886" y="2461911"/>
                </a:cubicBezTo>
                <a:cubicBezTo>
                  <a:pt x="2757795" y="2480908"/>
                  <a:pt x="2731763" y="2486519"/>
                  <a:pt x="2715839" y="2502441"/>
                </a:cubicBezTo>
                <a:cubicBezTo>
                  <a:pt x="2704357" y="2513922"/>
                  <a:pt x="2700298" y="2531490"/>
                  <a:pt x="2688816" y="2542971"/>
                </a:cubicBezTo>
                <a:cubicBezTo>
                  <a:pt x="2682699" y="2549088"/>
                  <a:pt x="2609576" y="2602851"/>
                  <a:pt x="2594235" y="2610521"/>
                </a:cubicBezTo>
                <a:cubicBezTo>
                  <a:pt x="2567447" y="2623914"/>
                  <a:pt x="2510368" y="2633137"/>
                  <a:pt x="2486141" y="2637541"/>
                </a:cubicBezTo>
                <a:cubicBezTo>
                  <a:pt x="2383702" y="2656164"/>
                  <a:pt x="2393871" y="2652171"/>
                  <a:pt x="2269955" y="2664561"/>
                </a:cubicBezTo>
                <a:cubicBezTo>
                  <a:pt x="2152854" y="2651051"/>
                  <a:pt x="2031369" y="2658532"/>
                  <a:pt x="1918653" y="2624031"/>
                </a:cubicBezTo>
                <a:cubicBezTo>
                  <a:pt x="1806932" y="2589835"/>
                  <a:pt x="1711754" y="2515412"/>
                  <a:pt x="1607885" y="2461911"/>
                </a:cubicBezTo>
                <a:cubicBezTo>
                  <a:pt x="1563121" y="2438854"/>
                  <a:pt x="1513053" y="2424572"/>
                  <a:pt x="1472769" y="2394362"/>
                </a:cubicBezTo>
                <a:cubicBezTo>
                  <a:pt x="1436738" y="2367342"/>
                  <a:pt x="1398571" y="2342957"/>
                  <a:pt x="1364676" y="2313302"/>
                </a:cubicBezTo>
                <a:cubicBezTo>
                  <a:pt x="1326328" y="2279752"/>
                  <a:pt x="1293834" y="2239986"/>
                  <a:pt x="1256583" y="2205222"/>
                </a:cubicBezTo>
                <a:cubicBezTo>
                  <a:pt x="1226227" y="2176893"/>
                  <a:pt x="1192611" y="2152217"/>
                  <a:pt x="1162001" y="2124162"/>
                </a:cubicBezTo>
                <a:cubicBezTo>
                  <a:pt x="1138525" y="2102645"/>
                  <a:pt x="1119091" y="2076776"/>
                  <a:pt x="1094443" y="2056612"/>
                </a:cubicBezTo>
                <a:cubicBezTo>
                  <a:pt x="1046425" y="2017330"/>
                  <a:pt x="1007539" y="2010618"/>
                  <a:pt x="972838" y="1962042"/>
                </a:cubicBezTo>
                <a:cubicBezTo>
                  <a:pt x="961131" y="1945654"/>
                  <a:pt x="954823" y="1926016"/>
                  <a:pt x="945815" y="1908003"/>
                </a:cubicBezTo>
                <a:cubicBezTo>
                  <a:pt x="941311" y="1849460"/>
                  <a:pt x="939587" y="1790636"/>
                  <a:pt x="932303" y="1732373"/>
                </a:cubicBezTo>
                <a:cubicBezTo>
                  <a:pt x="930536" y="1718242"/>
                  <a:pt x="924402" y="1704932"/>
                  <a:pt x="918792" y="1691843"/>
                </a:cubicBezTo>
                <a:cubicBezTo>
                  <a:pt x="898222" y="1643853"/>
                  <a:pt x="891882" y="1637973"/>
                  <a:pt x="864745" y="1597273"/>
                </a:cubicBezTo>
                <a:cubicBezTo>
                  <a:pt x="878257" y="1583763"/>
                  <a:pt x="889381" y="1567341"/>
                  <a:pt x="905280" y="1556743"/>
                </a:cubicBezTo>
                <a:cubicBezTo>
                  <a:pt x="964924" y="1516985"/>
                  <a:pt x="1042038" y="1497653"/>
                  <a:pt x="1107955" y="1475683"/>
                </a:cubicBezTo>
                <a:cubicBezTo>
                  <a:pt x="1139482" y="1448663"/>
                  <a:pt x="1167987" y="1417654"/>
                  <a:pt x="1202536" y="1394624"/>
                </a:cubicBezTo>
                <a:cubicBezTo>
                  <a:pt x="1222635" y="1381226"/>
                  <a:pt x="1374650" y="1308785"/>
                  <a:pt x="1405211" y="1300054"/>
                </a:cubicBezTo>
                <a:cubicBezTo>
                  <a:pt x="1435833" y="1291306"/>
                  <a:pt x="1468265" y="1291047"/>
                  <a:pt x="1499792" y="1286544"/>
                </a:cubicBezTo>
                <a:cubicBezTo>
                  <a:pt x="1612389" y="1291047"/>
                  <a:pt x="1725102" y="1293238"/>
                  <a:pt x="1837583" y="1300054"/>
                </a:cubicBezTo>
                <a:cubicBezTo>
                  <a:pt x="1873828" y="1302250"/>
                  <a:pt x="1909480" y="1310669"/>
                  <a:pt x="1945676" y="1313564"/>
                </a:cubicBezTo>
                <a:cubicBezTo>
                  <a:pt x="2022130" y="1319680"/>
                  <a:pt x="2098808" y="1322571"/>
                  <a:pt x="2175374" y="1327074"/>
                </a:cubicBezTo>
                <a:cubicBezTo>
                  <a:pt x="2211405" y="1336081"/>
                  <a:pt x="2246614" y="1349488"/>
                  <a:pt x="2283467" y="1354094"/>
                </a:cubicBezTo>
                <a:cubicBezTo>
                  <a:pt x="2355112" y="1363049"/>
                  <a:pt x="2428518" y="1355234"/>
                  <a:pt x="2499653" y="1367604"/>
                </a:cubicBezTo>
                <a:cubicBezTo>
                  <a:pt x="2545637" y="1375600"/>
                  <a:pt x="2651230" y="1440698"/>
                  <a:pt x="2688816" y="1462173"/>
                </a:cubicBezTo>
                <a:cubicBezTo>
                  <a:pt x="2711335" y="1493696"/>
                  <a:pt x="2731840" y="1526761"/>
                  <a:pt x="2756374" y="1556743"/>
                </a:cubicBezTo>
                <a:cubicBezTo>
                  <a:pt x="2772508" y="1576460"/>
                  <a:pt x="2796288" y="1589586"/>
                  <a:pt x="2810421" y="1610783"/>
                </a:cubicBezTo>
                <a:cubicBezTo>
                  <a:pt x="2823874" y="1630961"/>
                  <a:pt x="2826597" y="1656642"/>
                  <a:pt x="2837444" y="1678333"/>
                </a:cubicBezTo>
                <a:cubicBezTo>
                  <a:pt x="2844706" y="1692856"/>
                  <a:pt x="2875949" y="1707382"/>
                  <a:pt x="2864467" y="1718863"/>
                </a:cubicBezTo>
                <a:cubicBezTo>
                  <a:pt x="2851336" y="1731993"/>
                  <a:pt x="2828436" y="1709856"/>
                  <a:pt x="2810421" y="1705353"/>
                </a:cubicBezTo>
                <a:cubicBezTo>
                  <a:pt x="2738359" y="1574757"/>
                  <a:pt x="2659364" y="1447753"/>
                  <a:pt x="2594235" y="1313564"/>
                </a:cubicBezTo>
                <a:cubicBezTo>
                  <a:pt x="2510577" y="1141200"/>
                  <a:pt x="2433987" y="965238"/>
                  <a:pt x="2364537" y="786675"/>
                </a:cubicBezTo>
                <a:cubicBezTo>
                  <a:pt x="2301270" y="624008"/>
                  <a:pt x="2268828" y="511144"/>
                  <a:pt x="2175374" y="367866"/>
                </a:cubicBezTo>
                <a:cubicBezTo>
                  <a:pt x="2130877" y="299645"/>
                  <a:pt x="2068033" y="212814"/>
                  <a:pt x="1986211" y="178726"/>
                </a:cubicBezTo>
                <a:cubicBezTo>
                  <a:pt x="1960922" y="168190"/>
                  <a:pt x="1932164" y="169719"/>
                  <a:pt x="1905141" y="165216"/>
                </a:cubicBezTo>
                <a:cubicBezTo>
                  <a:pt x="1833079" y="183229"/>
                  <a:pt x="1758369" y="192816"/>
                  <a:pt x="1688955" y="219256"/>
                </a:cubicBezTo>
                <a:cubicBezTo>
                  <a:pt x="1661281" y="229797"/>
                  <a:pt x="1570284" y="322909"/>
                  <a:pt x="1553839" y="340846"/>
                </a:cubicBezTo>
                <a:cubicBezTo>
                  <a:pt x="1525780" y="371452"/>
                  <a:pt x="1502131" y="406058"/>
                  <a:pt x="1472769" y="435416"/>
                </a:cubicBezTo>
                <a:cubicBezTo>
                  <a:pt x="1447895" y="460287"/>
                  <a:pt x="1415559" y="477120"/>
                  <a:pt x="1391699" y="502965"/>
                </a:cubicBezTo>
                <a:cubicBezTo>
                  <a:pt x="1327366" y="572650"/>
                  <a:pt x="1277532" y="666199"/>
                  <a:pt x="1229559" y="746145"/>
                </a:cubicBezTo>
                <a:cubicBezTo>
                  <a:pt x="1220551" y="777668"/>
                  <a:pt x="1212316" y="809423"/>
                  <a:pt x="1202536" y="840715"/>
                </a:cubicBezTo>
                <a:cubicBezTo>
                  <a:pt x="1189791" y="881492"/>
                  <a:pt x="1165702" y="919742"/>
                  <a:pt x="1162001" y="962304"/>
                </a:cubicBezTo>
                <a:cubicBezTo>
                  <a:pt x="1156525" y="1025274"/>
                  <a:pt x="1158594" y="1090543"/>
                  <a:pt x="1175513" y="1151444"/>
                </a:cubicBezTo>
                <a:cubicBezTo>
                  <a:pt x="1182332" y="1175990"/>
                  <a:pt x="1208955" y="1190501"/>
                  <a:pt x="1229559" y="1205484"/>
                </a:cubicBezTo>
                <a:cubicBezTo>
                  <a:pt x="1258926" y="1226839"/>
                  <a:pt x="1293596" y="1239891"/>
                  <a:pt x="1324141" y="1259524"/>
                </a:cubicBezTo>
                <a:cubicBezTo>
                  <a:pt x="1356731" y="1280472"/>
                  <a:pt x="1383814" y="1310269"/>
                  <a:pt x="1418722" y="1327074"/>
                </a:cubicBezTo>
                <a:cubicBezTo>
                  <a:pt x="1697765" y="1461411"/>
                  <a:pt x="1609843" y="1411773"/>
                  <a:pt x="1824071" y="1462173"/>
                </a:cubicBezTo>
                <a:cubicBezTo>
                  <a:pt x="1855988" y="1469682"/>
                  <a:pt x="1886568" y="1482439"/>
                  <a:pt x="1918653" y="1489193"/>
                </a:cubicBezTo>
                <a:cubicBezTo>
                  <a:pt x="2059932" y="1518932"/>
                  <a:pt x="2099789" y="1517796"/>
                  <a:pt x="2242932" y="1529723"/>
                </a:cubicBezTo>
                <a:cubicBezTo>
                  <a:pt x="2265451" y="1538730"/>
                  <a:pt x="2287091" y="1550362"/>
                  <a:pt x="2310490" y="1556743"/>
                </a:cubicBezTo>
                <a:cubicBezTo>
                  <a:pt x="2440126" y="1592094"/>
                  <a:pt x="2650899" y="1560280"/>
                  <a:pt x="2742863" y="1556743"/>
                </a:cubicBezTo>
                <a:cubicBezTo>
                  <a:pt x="2783398" y="1507207"/>
                  <a:pt x="2831087" y="1462748"/>
                  <a:pt x="2864467" y="1408134"/>
                </a:cubicBezTo>
                <a:cubicBezTo>
                  <a:pt x="2881564" y="1380160"/>
                  <a:pt x="2881122" y="1344666"/>
                  <a:pt x="2891491" y="1313564"/>
                </a:cubicBezTo>
                <a:cubicBezTo>
                  <a:pt x="2942365" y="1160962"/>
                  <a:pt x="2899651" y="1321461"/>
                  <a:pt x="2932025" y="1191974"/>
                </a:cubicBezTo>
                <a:cubicBezTo>
                  <a:pt x="2927521" y="1178464"/>
                  <a:pt x="2932561" y="1153785"/>
                  <a:pt x="2918514" y="1151444"/>
                </a:cubicBezTo>
                <a:cubicBezTo>
                  <a:pt x="2820027" y="1135031"/>
                  <a:pt x="2776837" y="1149576"/>
                  <a:pt x="2715839" y="1205484"/>
                </a:cubicBezTo>
                <a:cubicBezTo>
                  <a:pt x="2678277" y="1239912"/>
                  <a:pt x="2607746" y="1313564"/>
                  <a:pt x="2607746" y="1313564"/>
                </a:cubicBezTo>
                <a:cubicBezTo>
                  <a:pt x="2598738" y="1340584"/>
                  <a:pt x="2588218" y="1367146"/>
                  <a:pt x="2580723" y="1394624"/>
                </a:cubicBezTo>
                <a:cubicBezTo>
                  <a:pt x="2542450" y="1534939"/>
                  <a:pt x="2566458" y="1719220"/>
                  <a:pt x="2580723" y="1840453"/>
                </a:cubicBezTo>
                <a:cubicBezTo>
                  <a:pt x="2584253" y="1870456"/>
                  <a:pt x="2608756" y="1894011"/>
                  <a:pt x="2621258" y="1921513"/>
                </a:cubicBezTo>
                <a:cubicBezTo>
                  <a:pt x="2631294" y="1943590"/>
                  <a:pt x="2635427" y="1968498"/>
                  <a:pt x="2648281" y="1989062"/>
                </a:cubicBezTo>
                <a:cubicBezTo>
                  <a:pt x="2668475" y="2021369"/>
                  <a:pt x="2725911" y="2056584"/>
                  <a:pt x="2756374" y="2070122"/>
                </a:cubicBezTo>
                <a:cubicBezTo>
                  <a:pt x="2773344" y="2077663"/>
                  <a:pt x="2792405" y="2079129"/>
                  <a:pt x="2810421" y="2083632"/>
                </a:cubicBezTo>
                <a:cubicBezTo>
                  <a:pt x="2850956" y="2074625"/>
                  <a:pt x="2916213" y="2095007"/>
                  <a:pt x="2932025" y="2056612"/>
                </a:cubicBezTo>
                <a:cubicBezTo>
                  <a:pt x="2986351" y="1924694"/>
                  <a:pt x="2872279" y="1798934"/>
                  <a:pt x="2796909" y="1718863"/>
                </a:cubicBezTo>
                <a:cubicBezTo>
                  <a:pt x="2705829" y="1622102"/>
                  <a:pt x="2666505" y="1605861"/>
                  <a:pt x="2540188" y="1556743"/>
                </a:cubicBezTo>
                <a:cubicBezTo>
                  <a:pt x="2509629" y="1544860"/>
                  <a:pt x="2477949" y="1535113"/>
                  <a:pt x="2445607" y="1529723"/>
                </a:cubicBezTo>
                <a:cubicBezTo>
                  <a:pt x="2396537" y="1521546"/>
                  <a:pt x="2346522" y="1520716"/>
                  <a:pt x="2296979" y="1516213"/>
                </a:cubicBezTo>
                <a:cubicBezTo>
                  <a:pt x="2220413" y="1547736"/>
                  <a:pt x="2137499" y="1566902"/>
                  <a:pt x="2067281" y="1610783"/>
                </a:cubicBezTo>
                <a:cubicBezTo>
                  <a:pt x="2026683" y="1636154"/>
                  <a:pt x="1999735" y="1679354"/>
                  <a:pt x="1972699" y="1718863"/>
                </a:cubicBezTo>
                <a:cubicBezTo>
                  <a:pt x="1940832" y="1765432"/>
                  <a:pt x="1916867" y="1817003"/>
                  <a:pt x="1891629" y="1867473"/>
                </a:cubicBezTo>
                <a:cubicBezTo>
                  <a:pt x="1888240" y="1874249"/>
                  <a:pt x="1820972" y="2022777"/>
                  <a:pt x="1810560" y="2056612"/>
                </a:cubicBezTo>
                <a:cubicBezTo>
                  <a:pt x="1799638" y="2092105"/>
                  <a:pt x="1792544" y="2128665"/>
                  <a:pt x="1783536" y="2164692"/>
                </a:cubicBezTo>
                <a:cubicBezTo>
                  <a:pt x="1788040" y="2245752"/>
                  <a:pt x="1760737" y="2335260"/>
                  <a:pt x="1797048" y="2407872"/>
                </a:cubicBezTo>
                <a:cubicBezTo>
                  <a:pt x="1811713" y="2437198"/>
                  <a:pt x="1888008" y="2413440"/>
                  <a:pt x="1891629" y="2380852"/>
                </a:cubicBezTo>
                <a:cubicBezTo>
                  <a:pt x="1897500" y="2328021"/>
                  <a:pt x="1728508" y="2232565"/>
                  <a:pt x="1702467" y="2218732"/>
                </a:cubicBezTo>
                <a:cubicBezTo>
                  <a:pt x="1356440" y="2034928"/>
                  <a:pt x="1482318" y="2072630"/>
                  <a:pt x="1202536" y="2029592"/>
                </a:cubicBezTo>
                <a:cubicBezTo>
                  <a:pt x="1134978" y="2047605"/>
                  <a:pt x="1060983" y="2049680"/>
                  <a:pt x="999861" y="2083632"/>
                </a:cubicBezTo>
                <a:cubicBezTo>
                  <a:pt x="971743" y="2099251"/>
                  <a:pt x="938239" y="2238487"/>
                  <a:pt x="932303" y="2259262"/>
                </a:cubicBezTo>
                <a:cubicBezTo>
                  <a:pt x="950319" y="2349328"/>
                  <a:pt x="946500" y="2446706"/>
                  <a:pt x="986350" y="2529461"/>
                </a:cubicBezTo>
                <a:cubicBezTo>
                  <a:pt x="1010571" y="2579760"/>
                  <a:pt x="1106459" y="2623283"/>
                  <a:pt x="1162001" y="2651051"/>
                </a:cubicBezTo>
                <a:cubicBezTo>
                  <a:pt x="1198032" y="2646548"/>
                  <a:pt x="1238216" y="2654927"/>
                  <a:pt x="1270094" y="2637541"/>
                </a:cubicBezTo>
                <a:cubicBezTo>
                  <a:pt x="1293148" y="2624968"/>
                  <a:pt x="1303414" y="2595240"/>
                  <a:pt x="1310629" y="2569991"/>
                </a:cubicBezTo>
                <a:cubicBezTo>
                  <a:pt x="1313478" y="2560019"/>
                  <a:pt x="1337464" y="2315182"/>
                  <a:pt x="1337652" y="2313302"/>
                </a:cubicBezTo>
                <a:cubicBezTo>
                  <a:pt x="1324140" y="2214229"/>
                  <a:pt x="1335073" y="2108588"/>
                  <a:pt x="1297117" y="2016082"/>
                </a:cubicBezTo>
                <a:cubicBezTo>
                  <a:pt x="1268485" y="1946300"/>
                  <a:pt x="1147498" y="1791923"/>
                  <a:pt x="1053908" y="1732373"/>
                </a:cubicBezTo>
                <a:cubicBezTo>
                  <a:pt x="1028418" y="1716154"/>
                  <a:pt x="1001232" y="1702167"/>
                  <a:pt x="972838" y="1691843"/>
                </a:cubicBezTo>
                <a:cubicBezTo>
                  <a:pt x="951255" y="1683996"/>
                  <a:pt x="927799" y="1682836"/>
                  <a:pt x="905280" y="1678333"/>
                </a:cubicBezTo>
                <a:cubicBezTo>
                  <a:pt x="873753" y="1687340"/>
                  <a:pt x="833885" y="1682170"/>
                  <a:pt x="810699" y="1705353"/>
                </a:cubicBezTo>
                <a:cubicBezTo>
                  <a:pt x="791328" y="1724721"/>
                  <a:pt x="794461" y="1759156"/>
                  <a:pt x="797187" y="1786413"/>
                </a:cubicBezTo>
                <a:cubicBezTo>
                  <a:pt x="803604" y="1850571"/>
                  <a:pt x="801953" y="1921905"/>
                  <a:pt x="837722" y="1975552"/>
                </a:cubicBezTo>
                <a:cubicBezTo>
                  <a:pt x="878699" y="2037010"/>
                  <a:pt x="952289" y="2069120"/>
                  <a:pt x="1013373" y="2110652"/>
                </a:cubicBezTo>
                <a:cubicBezTo>
                  <a:pt x="1065114" y="2145832"/>
                  <a:pt x="1118455" y="2179549"/>
                  <a:pt x="1175513" y="2205222"/>
                </a:cubicBezTo>
                <a:cubicBezTo>
                  <a:pt x="1209382" y="2220461"/>
                  <a:pt x="1248108" y="2221321"/>
                  <a:pt x="1283606" y="2232242"/>
                </a:cubicBezTo>
                <a:cubicBezTo>
                  <a:pt x="1306787" y="2239374"/>
                  <a:pt x="1328645" y="2250255"/>
                  <a:pt x="1351164" y="2259262"/>
                </a:cubicBezTo>
                <a:cubicBezTo>
                  <a:pt x="1373683" y="2236745"/>
                  <a:pt x="1413187" y="2223073"/>
                  <a:pt x="1418722" y="2191712"/>
                </a:cubicBezTo>
                <a:cubicBezTo>
                  <a:pt x="1437893" y="2083090"/>
                  <a:pt x="1354807" y="1945345"/>
                  <a:pt x="1297117" y="1867473"/>
                </a:cubicBezTo>
                <a:cubicBezTo>
                  <a:pt x="1243903" y="1795644"/>
                  <a:pt x="1176699" y="1735111"/>
                  <a:pt x="1121466" y="1664823"/>
                </a:cubicBezTo>
                <a:cubicBezTo>
                  <a:pt x="1077470" y="1608834"/>
                  <a:pt x="1044668" y="1544535"/>
                  <a:pt x="999861" y="1489193"/>
                </a:cubicBezTo>
                <a:cubicBezTo>
                  <a:pt x="967800" y="1449593"/>
                  <a:pt x="922721" y="1421586"/>
                  <a:pt x="891768" y="1381114"/>
                </a:cubicBezTo>
                <a:cubicBezTo>
                  <a:pt x="691986" y="1119893"/>
                  <a:pt x="907662" y="1342966"/>
                  <a:pt x="783675" y="1218994"/>
                </a:cubicBezTo>
                <a:cubicBezTo>
                  <a:pt x="760875" y="1150600"/>
                  <a:pt x="754315" y="1175225"/>
                  <a:pt x="864745" y="1164954"/>
                </a:cubicBezTo>
                <a:lnTo>
                  <a:pt x="1351164" y="1124424"/>
                </a:lnTo>
                <a:cubicBezTo>
                  <a:pt x="1364676" y="1101907"/>
                  <a:pt x="1384484" y="1082123"/>
                  <a:pt x="1391699" y="1056874"/>
                </a:cubicBezTo>
                <a:cubicBezTo>
                  <a:pt x="1427808" y="930510"/>
                  <a:pt x="1381350" y="601278"/>
                  <a:pt x="1378187" y="557005"/>
                </a:cubicBezTo>
                <a:cubicBezTo>
                  <a:pt x="1405420" y="516161"/>
                  <a:pt x="1415574" y="495193"/>
                  <a:pt x="1459257" y="462435"/>
                </a:cubicBezTo>
                <a:cubicBezTo>
                  <a:pt x="1491063" y="438584"/>
                  <a:pt x="1561681" y="419292"/>
                  <a:pt x="1594373" y="408396"/>
                </a:cubicBezTo>
                <a:cubicBezTo>
                  <a:pt x="1702466" y="412899"/>
                  <a:pt x="1813874" y="394966"/>
                  <a:pt x="1918653" y="421906"/>
                </a:cubicBezTo>
                <a:cubicBezTo>
                  <a:pt x="1977980" y="437160"/>
                  <a:pt x="2019308" y="491893"/>
                  <a:pt x="2067281" y="529985"/>
                </a:cubicBezTo>
                <a:cubicBezTo>
                  <a:pt x="2172502" y="613533"/>
                  <a:pt x="2274535" y="701020"/>
                  <a:pt x="2378048" y="786675"/>
                </a:cubicBezTo>
                <a:lnTo>
                  <a:pt x="2459118" y="854225"/>
                </a:lnTo>
                <a:cubicBezTo>
                  <a:pt x="2481438" y="872485"/>
                  <a:pt x="2500882" y="895370"/>
                  <a:pt x="2526676" y="908265"/>
                </a:cubicBezTo>
                <a:cubicBezTo>
                  <a:pt x="2593462" y="941654"/>
                  <a:pt x="2561615" y="928917"/>
                  <a:pt x="2621258" y="948794"/>
                </a:cubicBezTo>
                <a:cubicBezTo>
                  <a:pt x="2630266" y="980317"/>
                  <a:pt x="2635557" y="1013149"/>
                  <a:pt x="2648281" y="1043364"/>
                </a:cubicBezTo>
                <a:cubicBezTo>
                  <a:pt x="2705411" y="1179031"/>
                  <a:pt x="2732117" y="1219305"/>
                  <a:pt x="2823932" y="1327074"/>
                </a:cubicBezTo>
                <a:cubicBezTo>
                  <a:pt x="3030060" y="1569021"/>
                  <a:pt x="2972178" y="1512024"/>
                  <a:pt x="3134700" y="1651313"/>
                </a:cubicBezTo>
                <a:cubicBezTo>
                  <a:pt x="3130196" y="1696346"/>
                  <a:pt x="3136836" y="1743946"/>
                  <a:pt x="3121188" y="1786413"/>
                </a:cubicBezTo>
                <a:cubicBezTo>
                  <a:pt x="3104346" y="1832122"/>
                  <a:pt x="3068435" y="1868366"/>
                  <a:pt x="3040119" y="1908003"/>
                </a:cubicBezTo>
                <a:cubicBezTo>
                  <a:pt x="3023357" y="1931467"/>
                  <a:pt x="3006464" y="1955163"/>
                  <a:pt x="2986072" y="1975552"/>
                </a:cubicBezTo>
                <a:cubicBezTo>
                  <a:pt x="2974589" y="1987033"/>
                  <a:pt x="2958670" y="1993022"/>
                  <a:pt x="2945537" y="2002572"/>
                </a:cubicBezTo>
                <a:cubicBezTo>
                  <a:pt x="2909113" y="2029059"/>
                  <a:pt x="2873475" y="2056612"/>
                  <a:pt x="2837444" y="2083632"/>
                </a:cubicBezTo>
                <a:cubicBezTo>
                  <a:pt x="2629301" y="2239720"/>
                  <a:pt x="2493010" y="2333454"/>
                  <a:pt x="2296979" y="2529461"/>
                </a:cubicBezTo>
                <a:cubicBezTo>
                  <a:pt x="2136868" y="2689552"/>
                  <a:pt x="2187217" y="2619780"/>
                  <a:pt x="2121327" y="2718601"/>
                </a:cubicBezTo>
                <a:cubicBezTo>
                  <a:pt x="2134839" y="2736614"/>
                  <a:pt x="2140955" y="2764279"/>
                  <a:pt x="2161862" y="2772641"/>
                </a:cubicBezTo>
                <a:cubicBezTo>
                  <a:pt x="2320305" y="2836010"/>
                  <a:pt x="2368119" y="2784957"/>
                  <a:pt x="2526676" y="2732111"/>
                </a:cubicBezTo>
                <a:cubicBezTo>
                  <a:pt x="2598738" y="2633038"/>
                  <a:pt x="2805900" y="2539938"/>
                  <a:pt x="2742863" y="2434891"/>
                </a:cubicBezTo>
                <a:cubicBezTo>
                  <a:pt x="2729351" y="2412375"/>
                  <a:pt x="2724846" y="2380851"/>
                  <a:pt x="2702328" y="2367342"/>
                </a:cubicBezTo>
                <a:cubicBezTo>
                  <a:pt x="2675018" y="2350958"/>
                  <a:pt x="2639098" y="2359430"/>
                  <a:pt x="2607746" y="2353832"/>
                </a:cubicBezTo>
                <a:cubicBezTo>
                  <a:pt x="2512964" y="2336909"/>
                  <a:pt x="2418583" y="2317805"/>
                  <a:pt x="2324002" y="2299792"/>
                </a:cubicBezTo>
                <a:cubicBezTo>
                  <a:pt x="2130335" y="2304295"/>
                  <a:pt x="1936443" y="2302940"/>
                  <a:pt x="1743001" y="2313302"/>
                </a:cubicBezTo>
                <a:cubicBezTo>
                  <a:pt x="1683847" y="2316471"/>
                  <a:pt x="1626384" y="2335403"/>
                  <a:pt x="1567350" y="2340322"/>
                </a:cubicBezTo>
                <a:cubicBezTo>
                  <a:pt x="1464021" y="2348932"/>
                  <a:pt x="1360172" y="2349329"/>
                  <a:pt x="1256583" y="2353832"/>
                </a:cubicBezTo>
                <a:cubicBezTo>
                  <a:pt x="881820" y="2166474"/>
                  <a:pt x="1138557" y="2311484"/>
                  <a:pt x="864745" y="2124162"/>
                </a:cubicBezTo>
                <a:cubicBezTo>
                  <a:pt x="745224" y="2042394"/>
                  <a:pt x="732597" y="2055295"/>
                  <a:pt x="608024" y="1948532"/>
                </a:cubicBezTo>
                <a:cubicBezTo>
                  <a:pt x="590927" y="1933879"/>
                  <a:pt x="579981" y="1913228"/>
                  <a:pt x="567489" y="1894493"/>
                </a:cubicBezTo>
                <a:cubicBezTo>
                  <a:pt x="533639" y="1843725"/>
                  <a:pt x="519009" y="1816621"/>
                  <a:pt x="499931" y="1759393"/>
                </a:cubicBezTo>
                <a:cubicBezTo>
                  <a:pt x="494059" y="1741778"/>
                  <a:pt x="490923" y="1723366"/>
                  <a:pt x="486419" y="1705353"/>
                </a:cubicBezTo>
                <a:cubicBezTo>
                  <a:pt x="531458" y="1633300"/>
                  <a:pt x="549748" y="1534653"/>
                  <a:pt x="621536" y="1489193"/>
                </a:cubicBezTo>
                <a:cubicBezTo>
                  <a:pt x="698489" y="1440462"/>
                  <a:pt x="800687" y="1447787"/>
                  <a:pt x="891768" y="1448663"/>
                </a:cubicBezTo>
                <a:cubicBezTo>
                  <a:pt x="1270505" y="1452304"/>
                  <a:pt x="1648420" y="1484690"/>
                  <a:pt x="2026746" y="1502703"/>
                </a:cubicBezTo>
                <a:cubicBezTo>
                  <a:pt x="2095567" y="1548578"/>
                  <a:pt x="2086812" y="1556245"/>
                  <a:pt x="2040257" y="1408134"/>
                </a:cubicBezTo>
                <a:cubicBezTo>
                  <a:pt x="2003103" y="1289931"/>
                  <a:pt x="1981091" y="1163897"/>
                  <a:pt x="1918653" y="1056874"/>
                </a:cubicBezTo>
                <a:cubicBezTo>
                  <a:pt x="1887126" y="1002834"/>
                  <a:pt x="1861612" y="944804"/>
                  <a:pt x="1824071" y="894755"/>
                </a:cubicBezTo>
                <a:cubicBezTo>
                  <a:pt x="1793497" y="853995"/>
                  <a:pt x="1753084" y="821594"/>
                  <a:pt x="1715978" y="786675"/>
                </a:cubicBezTo>
                <a:cubicBezTo>
                  <a:pt x="1676485" y="749509"/>
                  <a:pt x="1638803" y="709692"/>
                  <a:pt x="1594373" y="678595"/>
                </a:cubicBezTo>
                <a:cubicBezTo>
                  <a:pt x="1569050" y="660871"/>
                  <a:pt x="1435995" y="586279"/>
                  <a:pt x="1378187" y="570515"/>
                </a:cubicBezTo>
                <a:cubicBezTo>
                  <a:pt x="1351756" y="563307"/>
                  <a:pt x="1324140" y="561508"/>
                  <a:pt x="1297117" y="557005"/>
                </a:cubicBezTo>
                <a:cubicBezTo>
                  <a:pt x="1256582" y="579522"/>
                  <a:pt x="1191361" y="580979"/>
                  <a:pt x="1175513" y="624555"/>
                </a:cubicBezTo>
                <a:cubicBezTo>
                  <a:pt x="1104646" y="819415"/>
                  <a:pt x="1214020" y="877258"/>
                  <a:pt x="1310629" y="1002834"/>
                </a:cubicBezTo>
                <a:cubicBezTo>
                  <a:pt x="1361709" y="1069229"/>
                  <a:pt x="1407498" y="1139617"/>
                  <a:pt x="1459257" y="1205484"/>
                </a:cubicBezTo>
                <a:cubicBezTo>
                  <a:pt x="1652679" y="1451628"/>
                  <a:pt x="1563784" y="1323508"/>
                  <a:pt x="1797048" y="1556743"/>
                </a:cubicBezTo>
                <a:cubicBezTo>
                  <a:pt x="1848891" y="1608580"/>
                  <a:pt x="1891720" y="1669229"/>
                  <a:pt x="1945676" y="1718863"/>
                </a:cubicBezTo>
                <a:cubicBezTo>
                  <a:pt x="2027556" y="1794183"/>
                  <a:pt x="2324522" y="2010886"/>
                  <a:pt x="2405072" y="2043102"/>
                </a:cubicBezTo>
                <a:cubicBezTo>
                  <a:pt x="2450111" y="2061115"/>
                  <a:pt x="2496297" y="2076490"/>
                  <a:pt x="2540188" y="2097142"/>
                </a:cubicBezTo>
                <a:cubicBezTo>
                  <a:pt x="2763890" y="2202401"/>
                  <a:pt x="2474727" y="2099595"/>
                  <a:pt x="2796909" y="2232242"/>
                </a:cubicBezTo>
                <a:cubicBezTo>
                  <a:pt x="2818145" y="2240985"/>
                  <a:pt x="2841948" y="2241249"/>
                  <a:pt x="2864467" y="2245752"/>
                </a:cubicBezTo>
                <a:cubicBezTo>
                  <a:pt x="2882483" y="2236745"/>
                  <a:pt x="2916289" y="2238750"/>
                  <a:pt x="2918514" y="2218732"/>
                </a:cubicBezTo>
                <a:cubicBezTo>
                  <a:pt x="2931615" y="2100838"/>
                  <a:pt x="2933621" y="1925103"/>
                  <a:pt x="2877979" y="1799923"/>
                </a:cubicBezTo>
                <a:cubicBezTo>
                  <a:pt x="2871384" y="1785085"/>
                  <a:pt x="2859964" y="1772903"/>
                  <a:pt x="2850956" y="1759393"/>
                </a:cubicBezTo>
                <a:cubicBezTo>
                  <a:pt x="2846452" y="1741380"/>
                  <a:pt x="2842330" y="1723266"/>
                  <a:pt x="2837444" y="1705353"/>
                </a:cubicBezTo>
                <a:cubicBezTo>
                  <a:pt x="2828817" y="1673723"/>
                  <a:pt x="2816464" y="1643006"/>
                  <a:pt x="2810421" y="1610783"/>
                </a:cubicBezTo>
                <a:cubicBezTo>
                  <a:pt x="2773597" y="1414415"/>
                  <a:pt x="2831777" y="1532721"/>
                  <a:pt x="2756374" y="1273034"/>
                </a:cubicBezTo>
                <a:cubicBezTo>
                  <a:pt x="2720551" y="1149660"/>
                  <a:pt x="2673255" y="1047557"/>
                  <a:pt x="2594235" y="948794"/>
                </a:cubicBezTo>
                <a:cubicBezTo>
                  <a:pt x="2564242" y="911307"/>
                  <a:pt x="2498072" y="844691"/>
                  <a:pt x="2445607" y="827205"/>
                </a:cubicBezTo>
                <a:cubicBezTo>
                  <a:pt x="2415394" y="817135"/>
                  <a:pt x="2382552" y="818198"/>
                  <a:pt x="2351025" y="813695"/>
                </a:cubicBezTo>
                <a:cubicBezTo>
                  <a:pt x="2333010" y="836212"/>
                  <a:pt x="2310652" y="855856"/>
                  <a:pt x="2296979" y="881245"/>
                </a:cubicBezTo>
                <a:cubicBezTo>
                  <a:pt x="2278735" y="915122"/>
                  <a:pt x="2272717" y="954458"/>
                  <a:pt x="2256444" y="989324"/>
                </a:cubicBezTo>
                <a:cubicBezTo>
                  <a:pt x="2241088" y="1022225"/>
                  <a:pt x="2219485" y="1051858"/>
                  <a:pt x="2202397" y="1083894"/>
                </a:cubicBezTo>
                <a:cubicBezTo>
                  <a:pt x="2183440" y="1119434"/>
                  <a:pt x="2172521" y="1159751"/>
                  <a:pt x="2148351" y="1191974"/>
                </a:cubicBezTo>
                <a:cubicBezTo>
                  <a:pt x="2077418" y="1286540"/>
                  <a:pt x="1995017" y="1371936"/>
                  <a:pt x="1918653" y="1462173"/>
                </a:cubicBezTo>
                <a:cubicBezTo>
                  <a:pt x="1895931" y="1489023"/>
                  <a:pt x="1869739" y="1513407"/>
                  <a:pt x="1851095" y="1543233"/>
                </a:cubicBezTo>
                <a:cubicBezTo>
                  <a:pt x="1828575" y="1579260"/>
                  <a:pt x="1804171" y="1614175"/>
                  <a:pt x="1783536" y="1651313"/>
                </a:cubicBezTo>
                <a:cubicBezTo>
                  <a:pt x="1709854" y="1783925"/>
                  <a:pt x="1662889" y="1911619"/>
                  <a:pt x="1607885" y="2056612"/>
                </a:cubicBezTo>
                <a:cubicBezTo>
                  <a:pt x="1592732" y="2096557"/>
                  <a:pt x="1577713" y="2136755"/>
                  <a:pt x="1567350" y="2178202"/>
                </a:cubicBezTo>
                <a:cubicBezTo>
                  <a:pt x="1532645" y="2317006"/>
                  <a:pt x="1555343" y="2305790"/>
                  <a:pt x="1513304" y="2421382"/>
                </a:cubicBezTo>
                <a:cubicBezTo>
                  <a:pt x="1506421" y="2440309"/>
                  <a:pt x="1494214" y="2456910"/>
                  <a:pt x="1486280" y="2475421"/>
                </a:cubicBezTo>
                <a:cubicBezTo>
                  <a:pt x="1480670" y="2488510"/>
                  <a:pt x="1477273" y="2502441"/>
                  <a:pt x="1472769" y="2515951"/>
                </a:cubicBezTo>
                <a:cubicBezTo>
                  <a:pt x="1563930" y="2576717"/>
                  <a:pt x="1509464" y="2554397"/>
                  <a:pt x="1702467" y="2502441"/>
                </a:cubicBezTo>
                <a:cubicBezTo>
                  <a:pt x="1816153" y="2471837"/>
                  <a:pt x="1925842" y="2428754"/>
                  <a:pt x="2026746" y="2367342"/>
                </a:cubicBezTo>
                <a:cubicBezTo>
                  <a:pt x="2079073" y="2335495"/>
                  <a:pt x="2128516" y="2298717"/>
                  <a:pt x="2175374" y="2259262"/>
                </a:cubicBezTo>
                <a:cubicBezTo>
                  <a:pt x="2226213" y="2216455"/>
                  <a:pt x="2307540" y="2128094"/>
                  <a:pt x="2351025" y="2070122"/>
                </a:cubicBezTo>
                <a:cubicBezTo>
                  <a:pt x="2370512" y="2044143"/>
                  <a:pt x="2387056" y="2016082"/>
                  <a:pt x="2405072" y="1989062"/>
                </a:cubicBezTo>
                <a:cubicBezTo>
                  <a:pt x="2409576" y="1962042"/>
                  <a:pt x="2423087" y="1935023"/>
                  <a:pt x="2418583" y="1908003"/>
                </a:cubicBezTo>
                <a:cubicBezTo>
                  <a:pt x="2413616" y="1878204"/>
                  <a:pt x="2397943" y="1849677"/>
                  <a:pt x="2378048" y="1826943"/>
                </a:cubicBezTo>
                <a:cubicBezTo>
                  <a:pt x="2345082" y="1789272"/>
                  <a:pt x="2227467" y="1786784"/>
                  <a:pt x="2202397" y="1786413"/>
                </a:cubicBezTo>
                <a:lnTo>
                  <a:pt x="499931" y="1772903"/>
                </a:lnTo>
                <a:cubicBezTo>
                  <a:pt x="508939" y="1745883"/>
                  <a:pt x="520045" y="1719474"/>
                  <a:pt x="526954" y="1691843"/>
                </a:cubicBezTo>
                <a:cubicBezTo>
                  <a:pt x="533599" y="1665268"/>
                  <a:pt x="535565" y="1637734"/>
                  <a:pt x="540466" y="1610783"/>
                </a:cubicBezTo>
                <a:cubicBezTo>
                  <a:pt x="578235" y="1403079"/>
                  <a:pt x="527673" y="1701034"/>
                  <a:pt x="567489" y="1462173"/>
                </a:cubicBezTo>
                <a:cubicBezTo>
                  <a:pt x="571993" y="1394623"/>
                  <a:pt x="570441" y="1326395"/>
                  <a:pt x="581001" y="1259524"/>
                </a:cubicBezTo>
                <a:cubicBezTo>
                  <a:pt x="584142" y="1239631"/>
                  <a:pt x="596559" y="1222042"/>
                  <a:pt x="608024" y="1205484"/>
                </a:cubicBezTo>
                <a:cubicBezTo>
                  <a:pt x="637254" y="1163268"/>
                  <a:pt x="663405" y="1117060"/>
                  <a:pt x="702605" y="1083894"/>
                </a:cubicBezTo>
                <a:cubicBezTo>
                  <a:pt x="724351" y="1065496"/>
                  <a:pt x="757088" y="1067098"/>
                  <a:pt x="783675" y="1056874"/>
                </a:cubicBezTo>
                <a:cubicBezTo>
                  <a:pt x="953046" y="991740"/>
                  <a:pt x="801008" y="1031792"/>
                  <a:pt x="1013373" y="989324"/>
                </a:cubicBezTo>
                <a:cubicBezTo>
                  <a:pt x="1189024" y="1065881"/>
                  <a:pt x="1372657" y="1126252"/>
                  <a:pt x="1540327" y="1218994"/>
                </a:cubicBezTo>
                <a:cubicBezTo>
                  <a:pt x="1587782" y="1245242"/>
                  <a:pt x="1611182" y="1301160"/>
                  <a:pt x="1648420" y="1340584"/>
                </a:cubicBezTo>
                <a:cubicBezTo>
                  <a:pt x="1768057" y="1467242"/>
                  <a:pt x="1770083" y="1450813"/>
                  <a:pt x="1878118" y="1583763"/>
                </a:cubicBezTo>
                <a:cubicBezTo>
                  <a:pt x="1902549" y="1613829"/>
                  <a:pt x="1921046" y="1648429"/>
                  <a:pt x="1945676" y="1678333"/>
                </a:cubicBezTo>
                <a:cubicBezTo>
                  <a:pt x="1984196" y="1725102"/>
                  <a:pt x="2031804" y="1764316"/>
                  <a:pt x="2067281" y="1813433"/>
                </a:cubicBezTo>
                <a:cubicBezTo>
                  <a:pt x="2104678" y="1865207"/>
                  <a:pt x="2116725" y="1907710"/>
                  <a:pt x="2134839" y="1962042"/>
                </a:cubicBezTo>
                <a:cubicBezTo>
                  <a:pt x="2125831" y="1980055"/>
                  <a:pt x="2119901" y="1999971"/>
                  <a:pt x="2107816" y="2016082"/>
                </a:cubicBezTo>
                <a:cubicBezTo>
                  <a:pt x="2041889" y="2103974"/>
                  <a:pt x="1899964" y="2160324"/>
                  <a:pt x="1810560" y="2178202"/>
                </a:cubicBezTo>
                <a:cubicBezTo>
                  <a:pt x="1765521" y="2187209"/>
                  <a:pt x="1721238" y="2201700"/>
                  <a:pt x="1675443" y="2205222"/>
                </a:cubicBezTo>
                <a:cubicBezTo>
                  <a:pt x="1545138" y="2215244"/>
                  <a:pt x="1414218" y="2214229"/>
                  <a:pt x="1283606" y="2218732"/>
                </a:cubicBezTo>
                <a:cubicBezTo>
                  <a:pt x="1307661" y="2363052"/>
                  <a:pt x="1277767" y="2264988"/>
                  <a:pt x="1405211" y="2434891"/>
                </a:cubicBezTo>
                <a:cubicBezTo>
                  <a:pt x="1665656" y="2782107"/>
                  <a:pt x="1417467" y="2486807"/>
                  <a:pt x="1661932" y="2745621"/>
                </a:cubicBezTo>
                <a:cubicBezTo>
                  <a:pt x="1699170" y="2785045"/>
                  <a:pt x="1727459" y="2833610"/>
                  <a:pt x="1770025" y="2867211"/>
                </a:cubicBezTo>
                <a:cubicBezTo>
                  <a:pt x="1814319" y="2902176"/>
                  <a:pt x="1869110" y="2921250"/>
                  <a:pt x="1918653" y="2948270"/>
                </a:cubicBezTo>
                <a:cubicBezTo>
                  <a:pt x="1945676" y="2934760"/>
                  <a:pt x="1981952" y="2932174"/>
                  <a:pt x="1999723" y="2907741"/>
                </a:cubicBezTo>
                <a:cubicBezTo>
                  <a:pt x="2021567" y="2877709"/>
                  <a:pt x="2015001" y="2834891"/>
                  <a:pt x="2026746" y="2799661"/>
                </a:cubicBezTo>
                <a:cubicBezTo>
                  <a:pt x="2037593" y="2767124"/>
                  <a:pt x="2047959" y="2733427"/>
                  <a:pt x="2067281" y="2705091"/>
                </a:cubicBezTo>
                <a:cubicBezTo>
                  <a:pt x="2116019" y="2633617"/>
                  <a:pt x="2179132" y="2572834"/>
                  <a:pt x="2229420" y="2502441"/>
                </a:cubicBezTo>
                <a:cubicBezTo>
                  <a:pt x="2251940" y="2470918"/>
                  <a:pt x="2272445" y="2437854"/>
                  <a:pt x="2296979" y="2407872"/>
                </a:cubicBezTo>
                <a:cubicBezTo>
                  <a:pt x="2313113" y="2388156"/>
                  <a:pt x="2334168" y="2372934"/>
                  <a:pt x="2351025" y="2353832"/>
                </a:cubicBezTo>
                <a:cubicBezTo>
                  <a:pt x="2401770" y="2296328"/>
                  <a:pt x="2499653" y="2178202"/>
                  <a:pt x="2499653" y="2178202"/>
                </a:cubicBezTo>
                <a:cubicBezTo>
                  <a:pt x="2508661" y="2155685"/>
                  <a:pt x="2515829" y="2132343"/>
                  <a:pt x="2526676" y="2110652"/>
                </a:cubicBezTo>
                <a:cubicBezTo>
                  <a:pt x="2542915" y="2078178"/>
                  <a:pt x="2568510" y="2050274"/>
                  <a:pt x="2580723" y="2016082"/>
                </a:cubicBezTo>
                <a:cubicBezTo>
                  <a:pt x="2591434" y="1986094"/>
                  <a:pt x="2586511" y="1952405"/>
                  <a:pt x="2594235" y="1921513"/>
                </a:cubicBezTo>
                <a:cubicBezTo>
                  <a:pt x="2600118" y="1897986"/>
                  <a:pt x="2612250" y="1876480"/>
                  <a:pt x="2621258" y="1853963"/>
                </a:cubicBezTo>
                <a:cubicBezTo>
                  <a:pt x="2664283" y="1624523"/>
                  <a:pt x="2588484" y="1637803"/>
                  <a:pt x="2702328" y="163780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5" name="Straight Connector 44"/>
          <p:cNvCxnSpPr/>
          <p:nvPr/>
        </p:nvCxnSpPr>
        <p:spPr>
          <a:xfrm>
            <a:off x="4105339" y="2441302"/>
            <a:ext cx="12829" cy="386113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36586" y="1941589"/>
            <a:ext cx="2565125" cy="738664"/>
          </a:xfrm>
          <a:prstGeom prst="rect">
            <a:avLst/>
          </a:prstGeom>
          <a:noFill/>
        </p:spPr>
        <p:txBody>
          <a:bodyPr wrap="none" rtlCol="0">
            <a:spAutoFit/>
          </a:bodyPr>
          <a:lstStyle/>
          <a:p>
            <a:pPr algn="ctr"/>
            <a:r>
              <a:rPr lang="en-US" sz="2400" b="1" dirty="0" smtClean="0"/>
              <a:t>Genome Assembly</a:t>
            </a:r>
          </a:p>
          <a:p>
            <a:pPr algn="ctr"/>
            <a:r>
              <a:rPr lang="en-US" dirty="0" smtClean="0"/>
              <a:t>Single Massive Graph</a:t>
            </a:r>
            <a:endParaRPr lang="en-US" dirty="0"/>
          </a:p>
        </p:txBody>
      </p:sp>
      <p:sp>
        <p:nvSpPr>
          <p:cNvPr id="46" name="TextBox 45"/>
          <p:cNvSpPr txBox="1"/>
          <p:nvPr/>
        </p:nvSpPr>
        <p:spPr>
          <a:xfrm>
            <a:off x="4433020" y="1941589"/>
            <a:ext cx="4237057" cy="738664"/>
          </a:xfrm>
          <a:prstGeom prst="rect">
            <a:avLst/>
          </a:prstGeom>
          <a:noFill/>
        </p:spPr>
        <p:txBody>
          <a:bodyPr wrap="none" rtlCol="0">
            <a:spAutoFit/>
          </a:bodyPr>
          <a:lstStyle/>
          <a:p>
            <a:pPr algn="ctr"/>
            <a:r>
              <a:rPr lang="en-US" sz="2400" b="1" dirty="0" smtClean="0"/>
              <a:t>Trinity </a:t>
            </a:r>
            <a:r>
              <a:rPr lang="en-US" sz="2400" b="1" dirty="0" err="1" smtClean="0"/>
              <a:t>Transcriptome</a:t>
            </a:r>
            <a:r>
              <a:rPr lang="en-US" sz="2400" b="1" dirty="0" smtClean="0"/>
              <a:t> Assembly</a:t>
            </a:r>
          </a:p>
          <a:p>
            <a:pPr algn="ctr"/>
            <a:r>
              <a:rPr lang="en-US" dirty="0" smtClean="0"/>
              <a:t>Many Thousands of Small Graphs</a:t>
            </a:r>
            <a:endParaRPr lang="en-US" dirty="0"/>
          </a:p>
        </p:txBody>
      </p:sp>
      <p:grpSp>
        <p:nvGrpSpPr>
          <p:cNvPr id="208" name="Group 207"/>
          <p:cNvGrpSpPr/>
          <p:nvPr/>
        </p:nvGrpSpPr>
        <p:grpSpPr>
          <a:xfrm>
            <a:off x="4855999" y="2745299"/>
            <a:ext cx="3240613" cy="3222179"/>
            <a:chOff x="4370226" y="2752504"/>
            <a:chExt cx="3240613" cy="3222179"/>
          </a:xfrm>
        </p:grpSpPr>
        <p:grpSp>
          <p:nvGrpSpPr>
            <p:cNvPr id="47" name="Group 46"/>
            <p:cNvGrpSpPr/>
            <p:nvPr/>
          </p:nvGrpSpPr>
          <p:grpSpPr>
            <a:xfrm>
              <a:off x="4508439" y="2909911"/>
              <a:ext cx="1551535" cy="1490133"/>
              <a:chOff x="4451222" y="2406144"/>
              <a:chExt cx="4059146" cy="3898505"/>
            </a:xfrm>
          </p:grpSpPr>
          <p:sp>
            <p:nvSpPr>
              <p:cNvPr id="6" name="Freeform 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8" name="Group 47"/>
            <p:cNvGrpSpPr/>
            <p:nvPr/>
          </p:nvGrpSpPr>
          <p:grpSpPr>
            <a:xfrm rot="16200000">
              <a:off x="6071676" y="4354117"/>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8" name="Group 87"/>
            <p:cNvGrpSpPr/>
            <p:nvPr/>
          </p:nvGrpSpPr>
          <p:grpSpPr>
            <a:xfrm rot="10800000">
              <a:off x="6059304" y="2752504"/>
              <a:ext cx="1551535" cy="1490133"/>
              <a:chOff x="4451222" y="2406144"/>
              <a:chExt cx="4059146" cy="3898505"/>
            </a:xfrm>
          </p:grpSpPr>
          <p:sp>
            <p:nvSpPr>
              <p:cNvPr id="89" name="Freeform 8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7" name="Freeform 12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28" name="Group 127"/>
            <p:cNvGrpSpPr/>
            <p:nvPr/>
          </p:nvGrpSpPr>
          <p:grpSpPr>
            <a:xfrm rot="6016296">
              <a:off x="4339525" y="4453849"/>
              <a:ext cx="1551535" cy="1490133"/>
              <a:chOff x="4451222" y="2406144"/>
              <a:chExt cx="4059146" cy="3898505"/>
            </a:xfrm>
          </p:grpSpPr>
          <p:sp>
            <p:nvSpPr>
              <p:cNvPr id="129" name="Freeform 12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6" name="Freeform 16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68" name="Group 167"/>
            <p:cNvGrpSpPr/>
            <p:nvPr/>
          </p:nvGrpSpPr>
          <p:grpSpPr>
            <a:xfrm rot="16200000">
              <a:off x="5300731" y="3941200"/>
              <a:ext cx="1551535" cy="1490133"/>
              <a:chOff x="4451222" y="2406144"/>
              <a:chExt cx="4059146" cy="3898505"/>
            </a:xfrm>
          </p:grpSpPr>
          <p:sp>
            <p:nvSpPr>
              <p:cNvPr id="169" name="Freeform 16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5" name="Freeform 20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6" name="Freeform 20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 name="Freeform 20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09" name="TextBox 208"/>
          <p:cNvSpPr txBox="1"/>
          <p:nvPr/>
        </p:nvSpPr>
        <p:spPr>
          <a:xfrm>
            <a:off x="4764902" y="6016767"/>
            <a:ext cx="3801228" cy="369332"/>
          </a:xfrm>
          <a:prstGeom prst="rect">
            <a:avLst/>
          </a:prstGeom>
          <a:noFill/>
        </p:spPr>
        <p:txBody>
          <a:bodyPr wrap="none" rtlCol="0">
            <a:spAutoFit/>
          </a:bodyPr>
          <a:lstStyle/>
          <a:p>
            <a:r>
              <a:rPr lang="en-US" dirty="0" smtClean="0"/>
              <a:t>Ideally, one graph per expressed gene.</a:t>
            </a:r>
            <a:endParaRPr lang="en-US" dirty="0"/>
          </a:p>
        </p:txBody>
      </p:sp>
      <p:sp>
        <p:nvSpPr>
          <p:cNvPr id="210" name="TextBox 209"/>
          <p:cNvSpPr txBox="1"/>
          <p:nvPr/>
        </p:nvSpPr>
        <p:spPr>
          <a:xfrm>
            <a:off x="461445" y="6021173"/>
            <a:ext cx="3385775" cy="369332"/>
          </a:xfrm>
          <a:prstGeom prst="rect">
            <a:avLst/>
          </a:prstGeom>
          <a:noFill/>
        </p:spPr>
        <p:txBody>
          <a:bodyPr wrap="none" rtlCol="0">
            <a:spAutoFit/>
          </a:bodyPr>
          <a:lstStyle/>
          <a:p>
            <a:r>
              <a:rPr lang="en-US" dirty="0" smtClean="0"/>
              <a:t>Entire chromosomes represented.</a:t>
            </a:r>
            <a:endParaRPr lang="en-US" dirty="0"/>
          </a:p>
        </p:txBody>
      </p:sp>
    </p:spTree>
    <p:extLst>
      <p:ext uri="{BB962C8B-B14F-4D97-AF65-F5344CB8AC3E}">
        <p14:creationId xmlns:p14="http://schemas.microsoft.com/office/powerpoint/2010/main" val="4231425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269900"/>
            <a:ext cx="9041777" cy="6426200"/>
          </a:xfrm>
          <a:prstGeom prst="rect">
            <a:avLst/>
          </a:prstGeom>
        </p:spPr>
      </p:pic>
      <p:pic>
        <p:nvPicPr>
          <p:cNvPr id="3" name="Picture 2" descr="inchworm-logo-med.jpg"/>
          <p:cNvPicPr>
            <a:picLocks noChangeAspect="1"/>
          </p:cNvPicPr>
          <p:nvPr/>
        </p:nvPicPr>
        <p:blipFill>
          <a:blip r:embed="rId4"/>
          <a:stretch>
            <a:fillRect/>
          </a:stretch>
        </p:blipFill>
        <p:spPr>
          <a:xfrm>
            <a:off x="1258786" y="1269800"/>
            <a:ext cx="1766404" cy="1766404"/>
          </a:xfrm>
          <a:prstGeom prst="rect">
            <a:avLst/>
          </a:prstGeom>
        </p:spPr>
      </p:pic>
      <p:pic>
        <p:nvPicPr>
          <p:cNvPr id="4" name="Picture 3" descr="ChrysalisLogo2011.png"/>
          <p:cNvPicPr>
            <a:picLocks noChangeAspect="1"/>
          </p:cNvPicPr>
          <p:nvPr/>
        </p:nvPicPr>
        <p:blipFill>
          <a:blip r:embed="rId5"/>
          <a:stretch>
            <a:fillRect/>
          </a:stretch>
        </p:blipFill>
        <p:spPr>
          <a:xfrm>
            <a:off x="3729372" y="1341760"/>
            <a:ext cx="1677512" cy="1677512"/>
          </a:xfrm>
          <a:prstGeom prst="rect">
            <a:avLst/>
          </a:prstGeom>
        </p:spPr>
      </p:pic>
      <p:pic>
        <p:nvPicPr>
          <p:cNvPr id="6" name="Picture 5" descr="ButterflyLogo2011.png"/>
          <p:cNvPicPr>
            <a:picLocks noChangeAspect="1"/>
          </p:cNvPicPr>
          <p:nvPr/>
        </p:nvPicPr>
        <p:blipFill>
          <a:blip r:embed="rId6"/>
          <a:stretch>
            <a:fillRect/>
          </a:stretch>
        </p:blipFill>
        <p:spPr>
          <a:xfrm>
            <a:off x="6100232" y="1341760"/>
            <a:ext cx="1677511" cy="1677511"/>
          </a:xfrm>
          <a:prstGeom prst="rect">
            <a:avLst/>
          </a:prstGeom>
        </p:spPr>
      </p:pic>
      <p:sp>
        <p:nvSpPr>
          <p:cNvPr id="8" name="TextBox 7"/>
          <p:cNvSpPr txBox="1"/>
          <p:nvPr/>
        </p:nvSpPr>
        <p:spPr>
          <a:xfrm>
            <a:off x="450755" y="3047493"/>
            <a:ext cx="1119918" cy="707886"/>
          </a:xfrm>
          <a:prstGeom prst="rect">
            <a:avLst/>
          </a:prstGeom>
          <a:solidFill>
            <a:srgbClr val="FFFFFF"/>
          </a:solidFill>
        </p:spPr>
        <p:txBody>
          <a:bodyPr wrap="none" rtlCol="0">
            <a:spAutoFit/>
          </a:bodyPr>
          <a:lstStyle/>
          <a:p>
            <a:pPr algn="ctr"/>
            <a:r>
              <a:rPr lang="en-US" sz="2000" b="1" dirty="0" smtClean="0"/>
              <a:t>RNA-</a:t>
            </a:r>
            <a:r>
              <a:rPr lang="en-US" sz="2000" b="1" dirty="0" err="1" smtClean="0"/>
              <a:t>Seq</a:t>
            </a:r>
            <a:r>
              <a:rPr lang="en-US" sz="2000" b="1" dirty="0" smtClean="0"/>
              <a:t/>
            </a:r>
            <a:br>
              <a:rPr lang="en-US" sz="2000" b="1" dirty="0" smtClean="0"/>
            </a:br>
            <a:r>
              <a:rPr lang="en-US" sz="2000" b="1" dirty="0" smtClean="0"/>
              <a:t>reads</a:t>
            </a:r>
            <a:endParaRPr lang="en-US" sz="2000" b="1" dirty="0"/>
          </a:p>
        </p:txBody>
      </p:sp>
      <p:sp>
        <p:nvSpPr>
          <p:cNvPr id="9" name="TextBox 8"/>
          <p:cNvSpPr txBox="1"/>
          <p:nvPr/>
        </p:nvSpPr>
        <p:spPr>
          <a:xfrm>
            <a:off x="2935989" y="3047493"/>
            <a:ext cx="941584" cy="707886"/>
          </a:xfrm>
          <a:prstGeom prst="rect">
            <a:avLst/>
          </a:prstGeom>
          <a:solidFill>
            <a:srgbClr val="FFFFFF"/>
          </a:solidFill>
        </p:spPr>
        <p:txBody>
          <a:bodyPr wrap="none" rtlCol="0">
            <a:spAutoFit/>
          </a:bodyPr>
          <a:lstStyle/>
          <a:p>
            <a:pPr algn="ctr"/>
            <a:r>
              <a:rPr lang="en-US" sz="2000" b="1" dirty="0" smtClean="0"/>
              <a:t>Linear</a:t>
            </a:r>
          </a:p>
          <a:p>
            <a:pPr algn="ctr"/>
            <a:r>
              <a:rPr lang="en-US" sz="2000" b="1" dirty="0" err="1" smtClean="0"/>
              <a:t>contigs</a:t>
            </a:r>
            <a:endParaRPr lang="en-US" sz="2000" b="1" dirty="0"/>
          </a:p>
        </p:txBody>
      </p:sp>
      <p:sp>
        <p:nvSpPr>
          <p:cNvPr id="10" name="TextBox 9"/>
          <p:cNvSpPr txBox="1"/>
          <p:nvPr/>
        </p:nvSpPr>
        <p:spPr>
          <a:xfrm>
            <a:off x="5278087" y="3036204"/>
            <a:ext cx="1168634" cy="707886"/>
          </a:xfrm>
          <a:prstGeom prst="rect">
            <a:avLst/>
          </a:prstGeom>
          <a:solidFill>
            <a:srgbClr val="FFFFFF"/>
          </a:solidFill>
        </p:spPr>
        <p:txBody>
          <a:bodyPr wrap="none" rtlCol="0">
            <a:spAutoFit/>
          </a:bodyPr>
          <a:lstStyle/>
          <a:p>
            <a:pPr algn="ctr"/>
            <a:r>
              <a:rPr lang="en-US" sz="2000" b="1" dirty="0" smtClean="0"/>
              <a:t>de-</a:t>
            </a:r>
            <a:r>
              <a:rPr lang="en-US" sz="2000" b="1" dirty="0" err="1" smtClean="0"/>
              <a:t>Bruijn</a:t>
            </a:r>
            <a:endParaRPr lang="en-US" sz="2000" b="1" dirty="0" smtClean="0"/>
          </a:p>
          <a:p>
            <a:pPr algn="ctr"/>
            <a:r>
              <a:rPr lang="en-US" sz="2000" b="1" dirty="0"/>
              <a:t>g</a:t>
            </a:r>
            <a:r>
              <a:rPr lang="en-US" sz="2000" b="1" dirty="0" smtClean="0"/>
              <a:t>raphs</a:t>
            </a:r>
          </a:p>
        </p:txBody>
      </p:sp>
      <p:sp>
        <p:nvSpPr>
          <p:cNvPr id="11" name="TextBox 10"/>
          <p:cNvSpPr txBox="1"/>
          <p:nvPr/>
        </p:nvSpPr>
        <p:spPr>
          <a:xfrm>
            <a:off x="7552822" y="2976938"/>
            <a:ext cx="1364476" cy="1015663"/>
          </a:xfrm>
          <a:prstGeom prst="rect">
            <a:avLst/>
          </a:prstGeom>
          <a:solidFill>
            <a:srgbClr val="FFFFFF"/>
          </a:solidFill>
        </p:spPr>
        <p:txBody>
          <a:bodyPr wrap="none" rtlCol="0">
            <a:spAutoFit/>
          </a:bodyPr>
          <a:lstStyle/>
          <a:p>
            <a:pPr algn="ctr"/>
            <a:r>
              <a:rPr lang="en-US" sz="2000" b="1" dirty="0" smtClean="0"/>
              <a:t>Transcripts</a:t>
            </a:r>
          </a:p>
          <a:p>
            <a:pPr algn="ctr"/>
            <a:r>
              <a:rPr lang="en-US" sz="2000" b="1" dirty="0" smtClean="0"/>
              <a:t>+</a:t>
            </a:r>
          </a:p>
          <a:p>
            <a:pPr algn="ctr"/>
            <a:r>
              <a:rPr lang="en-US" sz="2000" b="1" dirty="0" smtClean="0"/>
              <a:t>Isoforms</a:t>
            </a:r>
          </a:p>
        </p:txBody>
      </p:sp>
      <p:sp>
        <p:nvSpPr>
          <p:cNvPr id="7" name="Rectangle 6"/>
          <p:cNvSpPr/>
          <p:nvPr/>
        </p:nvSpPr>
        <p:spPr>
          <a:xfrm>
            <a:off x="721173" y="188159"/>
            <a:ext cx="8042644" cy="9251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73260" y="294463"/>
            <a:ext cx="4406149" cy="646331"/>
          </a:xfrm>
          <a:prstGeom prst="rect">
            <a:avLst/>
          </a:prstGeom>
          <a:noFill/>
        </p:spPr>
        <p:txBody>
          <a:bodyPr wrap="none" rtlCol="0">
            <a:spAutoFit/>
          </a:bodyPr>
          <a:lstStyle/>
          <a:p>
            <a:r>
              <a:rPr lang="en-US" sz="3600" dirty="0" smtClean="0"/>
              <a:t>Trinity – How it works:</a:t>
            </a:r>
            <a:endParaRPr lang="en-US" sz="3600" dirty="0"/>
          </a:p>
        </p:txBody>
      </p:sp>
      <p:sp>
        <p:nvSpPr>
          <p:cNvPr id="13" name="TextBox 12"/>
          <p:cNvSpPr txBox="1"/>
          <p:nvPr/>
        </p:nvSpPr>
        <p:spPr>
          <a:xfrm>
            <a:off x="4494721" y="6233401"/>
            <a:ext cx="2869445" cy="369332"/>
          </a:xfrm>
          <a:prstGeom prst="rect">
            <a:avLst/>
          </a:prstGeom>
          <a:noFill/>
        </p:spPr>
        <p:txBody>
          <a:bodyPr wrap="none" rtlCol="0">
            <a:spAutoFit/>
          </a:bodyPr>
          <a:lstStyle/>
          <a:p>
            <a:r>
              <a:rPr lang="en-US" dirty="0" smtClean="0"/>
              <a:t>Thousands of disjoint graphs</a:t>
            </a:r>
            <a:endParaRPr lang="en-US" dirty="0"/>
          </a:p>
        </p:txBody>
      </p:sp>
    </p:spTree>
    <p:extLst>
      <p:ext uri="{BB962C8B-B14F-4D97-AF65-F5344CB8AC3E}">
        <p14:creationId xmlns:p14="http://schemas.microsoft.com/office/powerpoint/2010/main" val="32242225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sp>
        <p:nvSpPr>
          <p:cNvPr id="4" name="TextBox 3"/>
          <p:cNvSpPr txBox="1"/>
          <p:nvPr/>
        </p:nvSpPr>
        <p:spPr>
          <a:xfrm>
            <a:off x="393700" y="1422400"/>
            <a:ext cx="5873448" cy="400110"/>
          </a:xfrm>
          <a:prstGeom prst="rect">
            <a:avLst/>
          </a:prstGeom>
          <a:noFill/>
        </p:spPr>
        <p:txBody>
          <a:bodyPr wrap="none" rtlCol="0">
            <a:spAutoFit/>
          </a:bodyPr>
          <a:lstStyle/>
          <a:p>
            <a:r>
              <a:rPr lang="en-US" sz="2000" dirty="0" smtClean="0"/>
              <a:t>Decompose all reads into overlapping </a:t>
            </a:r>
            <a:r>
              <a:rPr lang="en-US" sz="2000" dirty="0" err="1" smtClean="0"/>
              <a:t>Kmers</a:t>
            </a:r>
            <a:r>
              <a:rPr lang="en-US" sz="2000" dirty="0" smtClean="0"/>
              <a:t> (25-mers)</a:t>
            </a:r>
          </a:p>
        </p:txBody>
      </p:sp>
      <p:grpSp>
        <p:nvGrpSpPr>
          <p:cNvPr id="3" name="Group 88"/>
          <p:cNvGrpSpPr/>
          <p:nvPr/>
        </p:nvGrpSpPr>
        <p:grpSpPr>
          <a:xfrm>
            <a:off x="406400" y="2260600"/>
            <a:ext cx="5708411" cy="2201295"/>
            <a:chOff x="406400" y="2260600"/>
            <a:chExt cx="5708411" cy="2201295"/>
          </a:xfrm>
        </p:grpSpPr>
        <p:sp>
          <p:nvSpPr>
            <p:cNvPr id="6" name="TextBox 5"/>
            <p:cNvSpPr txBox="1"/>
            <p:nvPr/>
          </p:nvSpPr>
          <p:spPr>
            <a:xfrm>
              <a:off x="406400" y="2260600"/>
              <a:ext cx="4668315" cy="400110"/>
            </a:xfrm>
            <a:prstGeom prst="rect">
              <a:avLst/>
            </a:prstGeom>
            <a:noFill/>
          </p:spPr>
          <p:txBody>
            <a:bodyPr wrap="none" rtlCol="0">
              <a:spAutoFit/>
            </a:bodyPr>
            <a:lstStyle/>
            <a:p>
              <a:r>
                <a:rPr lang="en-US" sz="2000" dirty="0" smtClean="0"/>
                <a:t>Extend </a:t>
              </a:r>
              <a:r>
                <a:rPr lang="en-US" sz="2000" dirty="0" err="1" smtClean="0"/>
                <a:t>kmer</a:t>
              </a:r>
              <a:r>
                <a:rPr lang="en-US" sz="2000" dirty="0" smtClean="0"/>
                <a:t> at 3’ end, guided by coverage.</a:t>
              </a:r>
              <a:endParaRPr lang="en-US" sz="2000" dirty="0"/>
            </a:p>
          </p:txBody>
        </p:sp>
        <p:grpSp>
          <p:nvGrpSpPr>
            <p:cNvPr id="7" name="Group 85"/>
            <p:cNvGrpSpPr/>
            <p:nvPr/>
          </p:nvGrpSpPr>
          <p:grpSpPr>
            <a:xfrm>
              <a:off x="5191046" y="2594254"/>
              <a:ext cx="923765" cy="1867641"/>
              <a:chOff x="5191046" y="2594254"/>
              <a:chExt cx="92376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grpSp>
      </p:grpSp>
      <p:grpSp>
        <p:nvGrpSpPr>
          <p:cNvPr id="8" name="Group 87"/>
          <p:cNvGrpSpPr/>
          <p:nvPr/>
        </p:nvGrpSpPr>
        <p:grpSpPr>
          <a:xfrm>
            <a:off x="393700" y="1828800"/>
            <a:ext cx="8016212" cy="2036665"/>
            <a:chOff x="393700" y="1828800"/>
            <a:chExt cx="8016212" cy="2036665"/>
          </a:xfrm>
        </p:grpSpPr>
        <p:sp>
          <p:nvSpPr>
            <p:cNvPr id="5" name="TextBox 4"/>
            <p:cNvSpPr txBox="1"/>
            <p:nvPr/>
          </p:nvSpPr>
          <p:spPr>
            <a:xfrm>
              <a:off x="393700" y="1828800"/>
              <a:ext cx="8016212" cy="400110"/>
            </a:xfrm>
            <a:prstGeom prst="rect">
              <a:avLst/>
            </a:prstGeom>
            <a:noFill/>
          </p:spPr>
          <p:txBody>
            <a:bodyPr wrap="none" rtlCol="0">
              <a:spAutoFit/>
            </a:bodyPr>
            <a:lstStyle/>
            <a:p>
              <a:r>
                <a:rPr lang="en-US" sz="2000" dirty="0" smtClean="0"/>
                <a:t>Identify seed </a:t>
              </a:r>
              <a:r>
                <a:rPr lang="en-US" sz="2000" dirty="0" err="1" smtClean="0"/>
                <a:t>kmer</a:t>
              </a:r>
              <a:r>
                <a:rPr lang="en-US" sz="2000" dirty="0" smtClean="0"/>
                <a:t> as most abundant </a:t>
              </a:r>
              <a:r>
                <a:rPr lang="en-US" sz="2000" dirty="0" err="1" smtClean="0"/>
                <a:t>Kmer</a:t>
              </a:r>
              <a:r>
                <a:rPr lang="en-US" sz="2000" dirty="0" smtClean="0"/>
                <a:t>, ignoring low-complexity </a:t>
              </a:r>
              <a:r>
                <a:rPr lang="en-US" sz="2000" dirty="0" err="1" smtClean="0"/>
                <a:t>kmers</a:t>
              </a:r>
              <a:r>
                <a:rPr lang="en-US" sz="2000" dirty="0" smtClean="0"/>
                <a:t>.</a:t>
              </a:r>
              <a:endParaRPr lang="en-US" sz="2000" dirty="0"/>
            </a:p>
          </p:txBody>
        </p:sp>
        <p:grpSp>
          <p:nvGrpSpPr>
            <p:cNvPr id="9"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gr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53878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923765" cy="1867641"/>
            <a:chOff x="5191046" y="2594254"/>
            <a:chExt cx="923765" cy="1867641"/>
          </a:xfrm>
        </p:grpSpPr>
        <p:cxnSp>
          <p:nvCxnSpPr>
            <p:cNvPr id="57" name="Straight Connector 56"/>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grpSp>
      <p:sp>
        <p:nvSpPr>
          <p:cNvPr id="24" name="Freeform 23"/>
          <p:cNvSpPr/>
          <p:nvPr/>
        </p:nvSpPr>
        <p:spPr>
          <a:xfrm>
            <a:off x="4406900" y="2590800"/>
            <a:ext cx="1485900" cy="11049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5900" h="1104900">
                <a:moveTo>
                  <a:pt x="1346200" y="25400"/>
                </a:moveTo>
                <a:lnTo>
                  <a:pt x="1079500" y="0"/>
                </a:lnTo>
                <a:lnTo>
                  <a:pt x="749300" y="762000"/>
                </a:lnTo>
                <a:lnTo>
                  <a:pt x="0" y="800100"/>
                </a:lnTo>
                <a:lnTo>
                  <a:pt x="0" y="1104900"/>
                </a:lnTo>
                <a:lnTo>
                  <a:pt x="673100" y="1066800"/>
                </a:lnTo>
                <a:lnTo>
                  <a:pt x="1485900" y="330200"/>
                </a:lnTo>
                <a:lnTo>
                  <a:pt x="1346200" y="25400"/>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26" name="TextBox 25"/>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30622038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086100"/>
            <a:ext cx="1955800" cy="6096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5800" h="609600">
                <a:moveTo>
                  <a:pt x="1955800" y="110846"/>
                </a:moveTo>
                <a:lnTo>
                  <a:pt x="1536700" y="0"/>
                </a:lnTo>
                <a:lnTo>
                  <a:pt x="749300" y="266700"/>
                </a:lnTo>
                <a:lnTo>
                  <a:pt x="0" y="304800"/>
                </a:lnTo>
                <a:lnTo>
                  <a:pt x="0" y="609600"/>
                </a:lnTo>
                <a:lnTo>
                  <a:pt x="673100" y="571500"/>
                </a:lnTo>
                <a:lnTo>
                  <a:pt x="1689100" y="427314"/>
                </a:lnTo>
                <a:lnTo>
                  <a:pt x="1676400" y="419100"/>
                </a:lnTo>
                <a:lnTo>
                  <a:pt x="1955800" y="1108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7605821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
        <p:nvSpPr>
          <p:cNvPr id="7" name="TextBox 6"/>
          <p:cNvSpPr txBox="1"/>
          <p:nvPr/>
        </p:nvSpPr>
        <p:spPr>
          <a:xfrm>
            <a:off x="877968" y="1353894"/>
            <a:ext cx="7592643" cy="461665"/>
          </a:xfrm>
          <a:prstGeom prst="rect">
            <a:avLst/>
          </a:prstGeom>
          <a:noFill/>
        </p:spPr>
        <p:txBody>
          <a:bodyPr wrap="none" rtlCol="0">
            <a:spAutoFit/>
          </a:bodyPr>
          <a:lstStyle/>
          <a:p>
            <a:r>
              <a:rPr lang="en-US" sz="2400" dirty="0" smtClean="0"/>
              <a:t>Many different instruments hit the scene in the last decade</a:t>
            </a:r>
            <a:endParaRPr lang="en-US" sz="2400" dirty="0"/>
          </a:p>
        </p:txBody>
      </p:sp>
    </p:spTree>
    <p:extLst>
      <p:ext uri="{BB962C8B-B14F-4D97-AF65-F5344CB8AC3E}">
        <p14:creationId xmlns:p14="http://schemas.microsoft.com/office/powerpoint/2010/main" val="25784271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867641"/>
            <a:chOff x="5191046" y="2594254"/>
            <a:chExt cx="1021845" cy="186764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4" name="Freeform 23"/>
          <p:cNvSpPr/>
          <p:nvPr/>
        </p:nvSpPr>
        <p:spPr>
          <a:xfrm>
            <a:off x="4406900" y="3352800"/>
            <a:ext cx="1955800" cy="800100"/>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689100"/>
              <a:gd name="connsiteY0" fmla="*/ 25400 h 1104900"/>
              <a:gd name="connsiteX1" fmla="*/ 1079500 w 1689100"/>
              <a:gd name="connsiteY1" fmla="*/ 0 h 1104900"/>
              <a:gd name="connsiteX2" fmla="*/ 749300 w 1689100"/>
              <a:gd name="connsiteY2" fmla="*/ 762000 h 1104900"/>
              <a:gd name="connsiteX3" fmla="*/ 0 w 1689100"/>
              <a:gd name="connsiteY3" fmla="*/ 800100 h 1104900"/>
              <a:gd name="connsiteX4" fmla="*/ 0 w 1689100"/>
              <a:gd name="connsiteY4" fmla="*/ 1104900 h 1104900"/>
              <a:gd name="connsiteX5" fmla="*/ 673100 w 1689100"/>
              <a:gd name="connsiteY5" fmla="*/ 1066800 h 1104900"/>
              <a:gd name="connsiteX6" fmla="*/ 1689100 w 1689100"/>
              <a:gd name="connsiteY6" fmla="*/ 922614 h 1104900"/>
              <a:gd name="connsiteX7" fmla="*/ 1346200 w 1689100"/>
              <a:gd name="connsiteY7" fmla="*/ 25400 h 1104900"/>
              <a:gd name="connsiteX0" fmla="*/ 1739900 w 1739900"/>
              <a:gd name="connsiteY0" fmla="*/ 606146 h 1104900"/>
              <a:gd name="connsiteX1" fmla="*/ 1079500 w 1739900"/>
              <a:gd name="connsiteY1" fmla="*/ 0 h 1104900"/>
              <a:gd name="connsiteX2" fmla="*/ 749300 w 1739900"/>
              <a:gd name="connsiteY2" fmla="*/ 762000 h 1104900"/>
              <a:gd name="connsiteX3" fmla="*/ 0 w 1739900"/>
              <a:gd name="connsiteY3" fmla="*/ 800100 h 1104900"/>
              <a:gd name="connsiteX4" fmla="*/ 0 w 1739900"/>
              <a:gd name="connsiteY4" fmla="*/ 1104900 h 1104900"/>
              <a:gd name="connsiteX5" fmla="*/ 673100 w 1739900"/>
              <a:gd name="connsiteY5" fmla="*/ 1066800 h 1104900"/>
              <a:gd name="connsiteX6" fmla="*/ 1689100 w 1739900"/>
              <a:gd name="connsiteY6" fmla="*/ 922614 h 1104900"/>
              <a:gd name="connsiteX7" fmla="*/ 1739900 w 1739900"/>
              <a:gd name="connsiteY7" fmla="*/ 606146 h 11049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739900 w 1739900"/>
              <a:gd name="connsiteY7" fmla="*/ 110846 h 609600"/>
              <a:gd name="connsiteX0" fmla="*/ 1739900 w 1739900"/>
              <a:gd name="connsiteY0" fmla="*/ 110846 h 609600"/>
              <a:gd name="connsiteX1" fmla="*/ 1536700 w 1739900"/>
              <a:gd name="connsiteY1" fmla="*/ 0 h 609600"/>
              <a:gd name="connsiteX2" fmla="*/ 749300 w 1739900"/>
              <a:gd name="connsiteY2" fmla="*/ 266700 h 609600"/>
              <a:gd name="connsiteX3" fmla="*/ 0 w 1739900"/>
              <a:gd name="connsiteY3" fmla="*/ 304800 h 609600"/>
              <a:gd name="connsiteX4" fmla="*/ 0 w 1739900"/>
              <a:gd name="connsiteY4" fmla="*/ 609600 h 609600"/>
              <a:gd name="connsiteX5" fmla="*/ 673100 w 1739900"/>
              <a:gd name="connsiteY5" fmla="*/ 571500 h 609600"/>
              <a:gd name="connsiteX6" fmla="*/ 1689100 w 1739900"/>
              <a:gd name="connsiteY6" fmla="*/ 427314 h 609600"/>
              <a:gd name="connsiteX7" fmla="*/ 1676400 w 1739900"/>
              <a:gd name="connsiteY7" fmla="*/ 419100 h 609600"/>
              <a:gd name="connsiteX8" fmla="*/ 1739900 w 1739900"/>
              <a:gd name="connsiteY8" fmla="*/ 110846 h 609600"/>
              <a:gd name="connsiteX0" fmla="*/ 1955800 w 1955800"/>
              <a:gd name="connsiteY0" fmla="*/ 110846 h 609600"/>
              <a:gd name="connsiteX1" fmla="*/ 1536700 w 1955800"/>
              <a:gd name="connsiteY1" fmla="*/ 0 h 609600"/>
              <a:gd name="connsiteX2" fmla="*/ 749300 w 1955800"/>
              <a:gd name="connsiteY2" fmla="*/ 266700 h 609600"/>
              <a:gd name="connsiteX3" fmla="*/ 0 w 1955800"/>
              <a:gd name="connsiteY3" fmla="*/ 304800 h 609600"/>
              <a:gd name="connsiteX4" fmla="*/ 0 w 1955800"/>
              <a:gd name="connsiteY4" fmla="*/ 609600 h 609600"/>
              <a:gd name="connsiteX5" fmla="*/ 673100 w 1955800"/>
              <a:gd name="connsiteY5" fmla="*/ 571500 h 609600"/>
              <a:gd name="connsiteX6" fmla="*/ 1689100 w 1955800"/>
              <a:gd name="connsiteY6" fmla="*/ 427314 h 609600"/>
              <a:gd name="connsiteX7" fmla="*/ 1676400 w 1955800"/>
              <a:gd name="connsiteY7" fmla="*/ 419100 h 609600"/>
              <a:gd name="connsiteX8" fmla="*/ 1955800 w 1955800"/>
              <a:gd name="connsiteY8" fmla="*/ 110846 h 609600"/>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419100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689100 w 1955800"/>
              <a:gd name="connsiteY6" fmla="*/ 427314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11084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110846 h 980771"/>
              <a:gd name="connsiteX0" fmla="*/ 1955800 w 1955800"/>
              <a:gd name="connsiteY0" fmla="*/ 771716 h 980771"/>
              <a:gd name="connsiteX1" fmla="*/ 1536700 w 1955800"/>
              <a:gd name="connsiteY1" fmla="*/ 0 h 980771"/>
              <a:gd name="connsiteX2" fmla="*/ 749300 w 1955800"/>
              <a:gd name="connsiteY2" fmla="*/ 266700 h 980771"/>
              <a:gd name="connsiteX3" fmla="*/ 0 w 1955800"/>
              <a:gd name="connsiteY3" fmla="*/ 304800 h 980771"/>
              <a:gd name="connsiteX4" fmla="*/ 0 w 1955800"/>
              <a:gd name="connsiteY4" fmla="*/ 609600 h 980771"/>
              <a:gd name="connsiteX5" fmla="*/ 673100 w 1955800"/>
              <a:gd name="connsiteY5" fmla="*/ 571500 h 980771"/>
              <a:gd name="connsiteX6" fmla="*/ 1190818 w 1955800"/>
              <a:gd name="connsiteY6" fmla="*/ 701952 h 980771"/>
              <a:gd name="connsiteX7" fmla="*/ 1676400 w 1955800"/>
              <a:gd name="connsiteY7" fmla="*/ 917271 h 980771"/>
              <a:gd name="connsiteX8" fmla="*/ 1863918 w 1955800"/>
              <a:gd name="connsiteY8" fmla="*/ 980771 h 980771"/>
              <a:gd name="connsiteX9" fmla="*/ 1955800 w 1955800"/>
              <a:gd name="connsiteY9" fmla="*/ 771716 h 980771"/>
              <a:gd name="connsiteX0" fmla="*/ 1955800 w 1955800"/>
              <a:gd name="connsiteY0" fmla="*/ 771716 h 980771"/>
              <a:gd name="connsiteX1" fmla="*/ 1536700 w 1955800"/>
              <a:gd name="connsiteY1" fmla="*/ 0 h 980771"/>
              <a:gd name="connsiteX2" fmla="*/ 1536700 w 1955800"/>
              <a:gd name="connsiteY2" fmla="*/ 533400 h 980771"/>
              <a:gd name="connsiteX3" fmla="*/ 749300 w 1955800"/>
              <a:gd name="connsiteY3" fmla="*/ 266700 h 980771"/>
              <a:gd name="connsiteX4" fmla="*/ 0 w 1955800"/>
              <a:gd name="connsiteY4" fmla="*/ 304800 h 980771"/>
              <a:gd name="connsiteX5" fmla="*/ 0 w 1955800"/>
              <a:gd name="connsiteY5" fmla="*/ 609600 h 980771"/>
              <a:gd name="connsiteX6" fmla="*/ 673100 w 1955800"/>
              <a:gd name="connsiteY6" fmla="*/ 571500 h 980771"/>
              <a:gd name="connsiteX7" fmla="*/ 1190818 w 1955800"/>
              <a:gd name="connsiteY7" fmla="*/ 701952 h 980771"/>
              <a:gd name="connsiteX8" fmla="*/ 1676400 w 1955800"/>
              <a:gd name="connsiteY8" fmla="*/ 917271 h 980771"/>
              <a:gd name="connsiteX9" fmla="*/ 1863918 w 1955800"/>
              <a:gd name="connsiteY9" fmla="*/ 980771 h 980771"/>
              <a:gd name="connsiteX10" fmla="*/ 1955800 w 1955800"/>
              <a:gd name="connsiteY10" fmla="*/ 771716 h 9807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676400 w 1955800"/>
              <a:gd name="connsiteY8" fmla="*/ 650571 h 714071"/>
              <a:gd name="connsiteX9" fmla="*/ 1863918 w 1955800"/>
              <a:gd name="connsiteY9" fmla="*/ 714071 h 714071"/>
              <a:gd name="connsiteX10" fmla="*/ 1955800 w 1955800"/>
              <a:gd name="connsiteY10" fmla="*/ 505016 h 714071"/>
              <a:gd name="connsiteX0" fmla="*/ 1955800 w 1955800"/>
              <a:gd name="connsiteY0" fmla="*/ 505016 h 714071"/>
              <a:gd name="connsiteX1" fmla="*/ 1930400 w 1955800"/>
              <a:gd name="connsiteY1" fmla="*/ 445881 h 714071"/>
              <a:gd name="connsiteX2" fmla="*/ 1536700 w 1955800"/>
              <a:gd name="connsiteY2" fmla="*/ 266700 h 714071"/>
              <a:gd name="connsiteX3" fmla="*/ 749300 w 1955800"/>
              <a:gd name="connsiteY3" fmla="*/ 0 h 714071"/>
              <a:gd name="connsiteX4" fmla="*/ 0 w 1955800"/>
              <a:gd name="connsiteY4" fmla="*/ 38100 h 714071"/>
              <a:gd name="connsiteX5" fmla="*/ 0 w 1955800"/>
              <a:gd name="connsiteY5" fmla="*/ 342900 h 714071"/>
              <a:gd name="connsiteX6" fmla="*/ 673100 w 1955800"/>
              <a:gd name="connsiteY6" fmla="*/ 304800 h 714071"/>
              <a:gd name="connsiteX7" fmla="*/ 1190818 w 1955800"/>
              <a:gd name="connsiteY7" fmla="*/ 435252 h 714071"/>
              <a:gd name="connsiteX8" fmla="*/ 1406718 w 1955800"/>
              <a:gd name="connsiteY8" fmla="*/ 650571 h 714071"/>
              <a:gd name="connsiteX9" fmla="*/ 1863918 w 1955800"/>
              <a:gd name="connsiteY9" fmla="*/ 714071 h 714071"/>
              <a:gd name="connsiteX10" fmla="*/ 1955800 w 1955800"/>
              <a:gd name="connsiteY10"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863918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955800 w 2235200"/>
              <a:gd name="connsiteY11" fmla="*/ 505016 h 714071"/>
              <a:gd name="connsiteX0" fmla="*/ 1955800 w 2235200"/>
              <a:gd name="connsiteY0" fmla="*/ 505016 h 714071"/>
              <a:gd name="connsiteX1" fmla="*/ 1930400 w 2235200"/>
              <a:gd name="connsiteY1" fmla="*/ 445881 h 714071"/>
              <a:gd name="connsiteX2" fmla="*/ 1536700 w 2235200"/>
              <a:gd name="connsiteY2" fmla="*/ 266700 h 714071"/>
              <a:gd name="connsiteX3" fmla="*/ 749300 w 2235200"/>
              <a:gd name="connsiteY3" fmla="*/ 0 h 714071"/>
              <a:gd name="connsiteX4" fmla="*/ 0 w 2235200"/>
              <a:gd name="connsiteY4" fmla="*/ 38100 h 714071"/>
              <a:gd name="connsiteX5" fmla="*/ 0 w 2235200"/>
              <a:gd name="connsiteY5" fmla="*/ 342900 h 714071"/>
              <a:gd name="connsiteX6" fmla="*/ 673100 w 2235200"/>
              <a:gd name="connsiteY6" fmla="*/ 304800 h 714071"/>
              <a:gd name="connsiteX7" fmla="*/ 1190818 w 2235200"/>
              <a:gd name="connsiteY7" fmla="*/ 435252 h 714071"/>
              <a:gd name="connsiteX8" fmla="*/ 1406718 w 2235200"/>
              <a:gd name="connsiteY8" fmla="*/ 650571 h 714071"/>
              <a:gd name="connsiteX9" fmla="*/ 1607327 w 2235200"/>
              <a:gd name="connsiteY9" fmla="*/ 714071 h 714071"/>
              <a:gd name="connsiteX10" fmla="*/ 2235200 w 2235200"/>
              <a:gd name="connsiteY10" fmla="*/ 698500 h 714071"/>
              <a:gd name="connsiteX11" fmla="*/ 1790700 w 2235200"/>
              <a:gd name="connsiteY11" fmla="*/ 698500 h 714071"/>
              <a:gd name="connsiteX12" fmla="*/ 1955800 w 2235200"/>
              <a:gd name="connsiteY12" fmla="*/ 505016 h 714071"/>
              <a:gd name="connsiteX0" fmla="*/ 1790700 w 2326640"/>
              <a:gd name="connsiteY0" fmla="*/ 698500 h 789940"/>
              <a:gd name="connsiteX1" fmla="*/ 1955800 w 2326640"/>
              <a:gd name="connsiteY1" fmla="*/ 505016 h 789940"/>
              <a:gd name="connsiteX2" fmla="*/ 1930400 w 2326640"/>
              <a:gd name="connsiteY2" fmla="*/ 445881 h 789940"/>
              <a:gd name="connsiteX3" fmla="*/ 1536700 w 2326640"/>
              <a:gd name="connsiteY3" fmla="*/ 266700 h 789940"/>
              <a:gd name="connsiteX4" fmla="*/ 749300 w 2326640"/>
              <a:gd name="connsiteY4" fmla="*/ 0 h 789940"/>
              <a:gd name="connsiteX5" fmla="*/ 0 w 2326640"/>
              <a:gd name="connsiteY5" fmla="*/ 38100 h 789940"/>
              <a:gd name="connsiteX6" fmla="*/ 0 w 2326640"/>
              <a:gd name="connsiteY6" fmla="*/ 342900 h 789940"/>
              <a:gd name="connsiteX7" fmla="*/ 673100 w 2326640"/>
              <a:gd name="connsiteY7" fmla="*/ 304800 h 789940"/>
              <a:gd name="connsiteX8" fmla="*/ 1190818 w 2326640"/>
              <a:gd name="connsiteY8" fmla="*/ 435252 h 789940"/>
              <a:gd name="connsiteX9" fmla="*/ 1406718 w 2326640"/>
              <a:gd name="connsiteY9" fmla="*/ 650571 h 789940"/>
              <a:gd name="connsiteX10" fmla="*/ 1607327 w 2326640"/>
              <a:gd name="connsiteY10" fmla="*/ 714071 h 789940"/>
              <a:gd name="connsiteX11" fmla="*/ 2326640 w 2326640"/>
              <a:gd name="connsiteY11" fmla="*/ 789940 h 789940"/>
              <a:gd name="connsiteX0" fmla="*/ 1790700 w 1955800"/>
              <a:gd name="connsiteY0" fmla="*/ 698500 h 714071"/>
              <a:gd name="connsiteX1" fmla="*/ 1955800 w 1955800"/>
              <a:gd name="connsiteY1" fmla="*/ 505016 h 714071"/>
              <a:gd name="connsiteX2" fmla="*/ 1930400 w 1955800"/>
              <a:gd name="connsiteY2" fmla="*/ 445881 h 714071"/>
              <a:gd name="connsiteX3" fmla="*/ 1536700 w 1955800"/>
              <a:gd name="connsiteY3" fmla="*/ 266700 h 714071"/>
              <a:gd name="connsiteX4" fmla="*/ 749300 w 1955800"/>
              <a:gd name="connsiteY4" fmla="*/ 0 h 714071"/>
              <a:gd name="connsiteX5" fmla="*/ 0 w 1955800"/>
              <a:gd name="connsiteY5" fmla="*/ 38100 h 714071"/>
              <a:gd name="connsiteX6" fmla="*/ 0 w 1955800"/>
              <a:gd name="connsiteY6" fmla="*/ 342900 h 714071"/>
              <a:gd name="connsiteX7" fmla="*/ 673100 w 1955800"/>
              <a:gd name="connsiteY7" fmla="*/ 304800 h 714071"/>
              <a:gd name="connsiteX8" fmla="*/ 1190818 w 1955800"/>
              <a:gd name="connsiteY8" fmla="*/ 435252 h 714071"/>
              <a:gd name="connsiteX9" fmla="*/ 1406718 w 1955800"/>
              <a:gd name="connsiteY9" fmla="*/ 650571 h 714071"/>
              <a:gd name="connsiteX10" fmla="*/ 1607327 w 1955800"/>
              <a:gd name="connsiteY10" fmla="*/ 714071 h 714071"/>
              <a:gd name="connsiteX0" fmla="*/ 1790700 w 1955800"/>
              <a:gd name="connsiteY0" fmla="*/ 698500 h 988709"/>
              <a:gd name="connsiteX1" fmla="*/ 1955800 w 1955800"/>
              <a:gd name="connsiteY1" fmla="*/ 505016 h 988709"/>
              <a:gd name="connsiteX2" fmla="*/ 1930400 w 1955800"/>
              <a:gd name="connsiteY2" fmla="*/ 445881 h 988709"/>
              <a:gd name="connsiteX3" fmla="*/ 1536700 w 1955800"/>
              <a:gd name="connsiteY3" fmla="*/ 266700 h 988709"/>
              <a:gd name="connsiteX4" fmla="*/ 749300 w 1955800"/>
              <a:gd name="connsiteY4" fmla="*/ 0 h 988709"/>
              <a:gd name="connsiteX5" fmla="*/ 0 w 1955800"/>
              <a:gd name="connsiteY5" fmla="*/ 38100 h 988709"/>
              <a:gd name="connsiteX6" fmla="*/ 0 w 1955800"/>
              <a:gd name="connsiteY6" fmla="*/ 342900 h 988709"/>
              <a:gd name="connsiteX7" fmla="*/ 673100 w 1955800"/>
              <a:gd name="connsiteY7" fmla="*/ 304800 h 988709"/>
              <a:gd name="connsiteX8" fmla="*/ 1190818 w 1955800"/>
              <a:gd name="connsiteY8" fmla="*/ 435252 h 988709"/>
              <a:gd name="connsiteX9" fmla="*/ 1406718 w 1955800"/>
              <a:gd name="connsiteY9" fmla="*/ 650571 h 988709"/>
              <a:gd name="connsiteX10" fmla="*/ 1607327 w 1955800"/>
              <a:gd name="connsiteY10"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790700 w 2012589"/>
              <a:gd name="connsiteY0" fmla="*/ 698500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12" fmla="*/ 1790700 w 2012589"/>
              <a:gd name="connsiteY12" fmla="*/ 698500 h 988709"/>
              <a:gd name="connsiteX0" fmla="*/ 1607327 w 2012589"/>
              <a:gd name="connsiteY0" fmla="*/ 988709 h 988709"/>
              <a:gd name="connsiteX1" fmla="*/ 2012589 w 2012589"/>
              <a:gd name="connsiteY1" fmla="*/ 960438 h 988709"/>
              <a:gd name="connsiteX2" fmla="*/ 1955800 w 2012589"/>
              <a:gd name="connsiteY2" fmla="*/ 505016 h 988709"/>
              <a:gd name="connsiteX3" fmla="*/ 1930400 w 2012589"/>
              <a:gd name="connsiteY3" fmla="*/ 445881 h 988709"/>
              <a:gd name="connsiteX4" fmla="*/ 1536700 w 2012589"/>
              <a:gd name="connsiteY4" fmla="*/ 266700 h 988709"/>
              <a:gd name="connsiteX5" fmla="*/ 749300 w 2012589"/>
              <a:gd name="connsiteY5" fmla="*/ 0 h 988709"/>
              <a:gd name="connsiteX6" fmla="*/ 0 w 2012589"/>
              <a:gd name="connsiteY6" fmla="*/ 38100 h 988709"/>
              <a:gd name="connsiteX7" fmla="*/ 0 w 2012589"/>
              <a:gd name="connsiteY7" fmla="*/ 342900 h 988709"/>
              <a:gd name="connsiteX8" fmla="*/ 673100 w 2012589"/>
              <a:gd name="connsiteY8" fmla="*/ 304800 h 988709"/>
              <a:gd name="connsiteX9" fmla="*/ 1190818 w 2012589"/>
              <a:gd name="connsiteY9" fmla="*/ 435252 h 988709"/>
              <a:gd name="connsiteX10" fmla="*/ 1406718 w 2012589"/>
              <a:gd name="connsiteY10" fmla="*/ 650571 h 988709"/>
              <a:gd name="connsiteX11" fmla="*/ 1607327 w 2012589"/>
              <a:gd name="connsiteY11" fmla="*/ 988709 h 988709"/>
              <a:gd name="connsiteX0" fmla="*/ 1406718 w 2012589"/>
              <a:gd name="connsiteY0" fmla="*/ 650571 h 960438"/>
              <a:gd name="connsiteX1" fmla="*/ 2012589 w 2012589"/>
              <a:gd name="connsiteY1" fmla="*/ 960438 h 960438"/>
              <a:gd name="connsiteX2" fmla="*/ 1955800 w 2012589"/>
              <a:gd name="connsiteY2" fmla="*/ 505016 h 960438"/>
              <a:gd name="connsiteX3" fmla="*/ 1930400 w 2012589"/>
              <a:gd name="connsiteY3" fmla="*/ 445881 h 960438"/>
              <a:gd name="connsiteX4" fmla="*/ 1536700 w 2012589"/>
              <a:gd name="connsiteY4" fmla="*/ 266700 h 960438"/>
              <a:gd name="connsiteX5" fmla="*/ 749300 w 2012589"/>
              <a:gd name="connsiteY5" fmla="*/ 0 h 960438"/>
              <a:gd name="connsiteX6" fmla="*/ 0 w 2012589"/>
              <a:gd name="connsiteY6" fmla="*/ 38100 h 960438"/>
              <a:gd name="connsiteX7" fmla="*/ 0 w 2012589"/>
              <a:gd name="connsiteY7" fmla="*/ 342900 h 960438"/>
              <a:gd name="connsiteX8" fmla="*/ 673100 w 2012589"/>
              <a:gd name="connsiteY8" fmla="*/ 304800 h 960438"/>
              <a:gd name="connsiteX9" fmla="*/ 1190818 w 2012589"/>
              <a:gd name="connsiteY9" fmla="*/ 435252 h 960438"/>
              <a:gd name="connsiteX10" fmla="*/ 1406718 w 2012589"/>
              <a:gd name="connsiteY10" fmla="*/ 650571 h 960438"/>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 name="connsiteX0" fmla="*/ 1406718 w 1955800"/>
              <a:gd name="connsiteY0" fmla="*/ 650571 h 800100"/>
              <a:gd name="connsiteX1" fmla="*/ 1828800 w 1955800"/>
              <a:gd name="connsiteY1" fmla="*/ 800100 h 800100"/>
              <a:gd name="connsiteX2" fmla="*/ 1955800 w 1955800"/>
              <a:gd name="connsiteY2" fmla="*/ 505016 h 800100"/>
              <a:gd name="connsiteX3" fmla="*/ 1930400 w 1955800"/>
              <a:gd name="connsiteY3" fmla="*/ 445881 h 800100"/>
              <a:gd name="connsiteX4" fmla="*/ 1536700 w 1955800"/>
              <a:gd name="connsiteY4" fmla="*/ 266700 h 800100"/>
              <a:gd name="connsiteX5" fmla="*/ 749300 w 1955800"/>
              <a:gd name="connsiteY5" fmla="*/ 0 h 800100"/>
              <a:gd name="connsiteX6" fmla="*/ 0 w 1955800"/>
              <a:gd name="connsiteY6" fmla="*/ 38100 h 800100"/>
              <a:gd name="connsiteX7" fmla="*/ 0 w 1955800"/>
              <a:gd name="connsiteY7" fmla="*/ 342900 h 800100"/>
              <a:gd name="connsiteX8" fmla="*/ 673100 w 1955800"/>
              <a:gd name="connsiteY8" fmla="*/ 304800 h 800100"/>
              <a:gd name="connsiteX9" fmla="*/ 1190818 w 1955800"/>
              <a:gd name="connsiteY9" fmla="*/ 435252 h 800100"/>
              <a:gd name="connsiteX10" fmla="*/ 1406718 w 1955800"/>
              <a:gd name="connsiteY10" fmla="*/ 650571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5800" h="800100">
                <a:moveTo>
                  <a:pt x="1406718" y="650571"/>
                </a:moveTo>
                <a:lnTo>
                  <a:pt x="1828800" y="800100"/>
                </a:lnTo>
                <a:lnTo>
                  <a:pt x="1955800" y="505016"/>
                </a:lnTo>
                <a:lnTo>
                  <a:pt x="1930400" y="445881"/>
                </a:lnTo>
                <a:lnTo>
                  <a:pt x="1536700" y="266700"/>
                </a:lnTo>
                <a:lnTo>
                  <a:pt x="749300" y="0"/>
                </a:lnTo>
                <a:lnTo>
                  <a:pt x="0" y="38100"/>
                </a:lnTo>
                <a:lnTo>
                  <a:pt x="0" y="342900"/>
                </a:lnTo>
                <a:lnTo>
                  <a:pt x="673100" y="304800"/>
                </a:lnTo>
                <a:lnTo>
                  <a:pt x="1190818" y="435252"/>
                </a:lnTo>
                <a:lnTo>
                  <a:pt x="1406718" y="650571"/>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86891876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Inchworm Algorithm</a:t>
            </a:r>
            <a:endParaRPr lang="en-US" dirty="0"/>
          </a:p>
        </p:txBody>
      </p:sp>
      <p:grpSp>
        <p:nvGrpSpPr>
          <p:cNvPr id="3" name="Group 85"/>
          <p:cNvGrpSpPr/>
          <p:nvPr/>
        </p:nvGrpSpPr>
        <p:grpSpPr>
          <a:xfrm>
            <a:off x="5191046" y="2594254"/>
            <a:ext cx="1021845" cy="1942071"/>
            <a:chOff x="5191046" y="2594254"/>
            <a:chExt cx="1021845" cy="1942071"/>
          </a:xfrm>
        </p:grpSpPr>
        <p:cxnSp>
          <p:nvCxnSpPr>
            <p:cNvPr id="57" name="Straight Connector 56"/>
            <p:cNvCxnSpPr>
              <a:stCxn id="56"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6"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56"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57756" y="2594254"/>
              <a:ext cx="330289" cy="369332"/>
            </a:xfrm>
            <a:prstGeom prst="rect">
              <a:avLst/>
            </a:prstGeom>
            <a:noFill/>
          </p:spPr>
          <p:txBody>
            <a:bodyPr wrap="none" rtlCol="0">
              <a:spAutoFit/>
            </a:bodyPr>
            <a:lstStyle/>
            <a:p>
              <a:r>
                <a:rPr lang="en-US" dirty="0" smtClean="0"/>
                <a:t>G</a:t>
              </a:r>
              <a:endParaRPr lang="en-US" dirty="0"/>
            </a:p>
          </p:txBody>
        </p:sp>
        <p:sp>
          <p:nvSpPr>
            <p:cNvPr id="65" name="TextBox 64"/>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66" name="TextBox 65"/>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67" name="TextBox 66"/>
            <p:cNvSpPr txBox="1"/>
            <p:nvPr/>
          </p:nvSpPr>
          <p:spPr>
            <a:xfrm>
              <a:off x="5453429" y="4092563"/>
              <a:ext cx="312906" cy="369332"/>
            </a:xfrm>
            <a:prstGeom prst="rect">
              <a:avLst/>
            </a:prstGeom>
            <a:noFill/>
          </p:spPr>
          <p:txBody>
            <a:bodyPr wrap="none" rtlCol="0">
              <a:spAutoFit/>
            </a:bodyPr>
            <a:lstStyle/>
            <a:p>
              <a:r>
                <a:rPr lang="en-US" dirty="0" smtClean="0"/>
                <a:t>C</a:t>
              </a:r>
              <a:endParaRPr lang="en-US" dirty="0"/>
            </a:p>
          </p:txBody>
        </p:sp>
        <p:sp>
          <p:nvSpPr>
            <p:cNvPr id="69" name="TextBox 68"/>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71" name="TextBox 7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73" name="TextBox 72"/>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82" name="TextBox 81"/>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grpSp>
      <p:grpSp>
        <p:nvGrpSpPr>
          <p:cNvPr id="4" name="Group 86"/>
          <p:cNvGrpSpPr/>
          <p:nvPr/>
        </p:nvGrpSpPr>
        <p:grpSpPr>
          <a:xfrm>
            <a:off x="4146619" y="3354508"/>
            <a:ext cx="1122276" cy="510957"/>
            <a:chOff x="4146619" y="3354508"/>
            <a:chExt cx="1122276" cy="510957"/>
          </a:xfrm>
        </p:grpSpPr>
        <p:sp>
          <p:nvSpPr>
            <p:cNvPr id="56" name="TextBox 55"/>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sp>
          <p:nvSpPr>
            <p:cNvPr id="85" name="TextBox 84"/>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grpSp>
      <p:sp>
        <p:nvSpPr>
          <p:cNvPr id="25" name="Freeform 24"/>
          <p:cNvSpPr/>
          <p:nvPr/>
        </p:nvSpPr>
        <p:spPr>
          <a:xfrm>
            <a:off x="4406900" y="3352800"/>
            <a:ext cx="1511300" cy="1359932"/>
          </a:xfrm>
          <a:custGeom>
            <a:avLst/>
            <a:gdLst>
              <a:gd name="connsiteX0" fmla="*/ 1346200 w 1485900"/>
              <a:gd name="connsiteY0" fmla="*/ 25400 h 1104900"/>
              <a:gd name="connsiteX1" fmla="*/ 1079500 w 1485900"/>
              <a:gd name="connsiteY1" fmla="*/ 0 h 1104900"/>
              <a:gd name="connsiteX2" fmla="*/ 749300 w 1485900"/>
              <a:gd name="connsiteY2" fmla="*/ 762000 h 1104900"/>
              <a:gd name="connsiteX3" fmla="*/ 0 w 1485900"/>
              <a:gd name="connsiteY3" fmla="*/ 800100 h 1104900"/>
              <a:gd name="connsiteX4" fmla="*/ 0 w 1485900"/>
              <a:gd name="connsiteY4" fmla="*/ 1104900 h 1104900"/>
              <a:gd name="connsiteX5" fmla="*/ 673100 w 1485900"/>
              <a:gd name="connsiteY5" fmla="*/ 1066800 h 1104900"/>
              <a:gd name="connsiteX6" fmla="*/ 1485900 w 1485900"/>
              <a:gd name="connsiteY6" fmla="*/ 330200 h 1104900"/>
              <a:gd name="connsiteX7" fmla="*/ 1346200 w 1485900"/>
              <a:gd name="connsiteY7" fmla="*/ 25400 h 1104900"/>
              <a:gd name="connsiteX0" fmla="*/ 1346200 w 1346200"/>
              <a:gd name="connsiteY0" fmla="*/ 25400 h 2121932"/>
              <a:gd name="connsiteX1" fmla="*/ 1079500 w 1346200"/>
              <a:gd name="connsiteY1" fmla="*/ 0 h 2121932"/>
              <a:gd name="connsiteX2" fmla="*/ 749300 w 1346200"/>
              <a:gd name="connsiteY2" fmla="*/ 762000 h 2121932"/>
              <a:gd name="connsiteX3" fmla="*/ 0 w 1346200"/>
              <a:gd name="connsiteY3" fmla="*/ 800100 h 2121932"/>
              <a:gd name="connsiteX4" fmla="*/ 0 w 1346200"/>
              <a:gd name="connsiteY4" fmla="*/ 1104900 h 2121932"/>
              <a:gd name="connsiteX5" fmla="*/ 673100 w 1346200"/>
              <a:gd name="connsiteY5" fmla="*/ 1066800 h 2121932"/>
              <a:gd name="connsiteX6" fmla="*/ 1168400 w 1346200"/>
              <a:gd name="connsiteY6" fmla="*/ 2121932 h 2121932"/>
              <a:gd name="connsiteX7" fmla="*/ 1346200 w 1346200"/>
              <a:gd name="connsiteY7" fmla="*/ 25400 h 2121932"/>
              <a:gd name="connsiteX0" fmla="*/ 1511300 w 1511300"/>
              <a:gd name="connsiteY0" fmla="*/ 2041246 h 2121932"/>
              <a:gd name="connsiteX1" fmla="*/ 1079500 w 1511300"/>
              <a:gd name="connsiteY1" fmla="*/ 0 h 2121932"/>
              <a:gd name="connsiteX2" fmla="*/ 749300 w 1511300"/>
              <a:gd name="connsiteY2" fmla="*/ 762000 h 2121932"/>
              <a:gd name="connsiteX3" fmla="*/ 0 w 1511300"/>
              <a:gd name="connsiteY3" fmla="*/ 800100 h 2121932"/>
              <a:gd name="connsiteX4" fmla="*/ 0 w 1511300"/>
              <a:gd name="connsiteY4" fmla="*/ 1104900 h 2121932"/>
              <a:gd name="connsiteX5" fmla="*/ 673100 w 1511300"/>
              <a:gd name="connsiteY5" fmla="*/ 1066800 h 2121932"/>
              <a:gd name="connsiteX6" fmla="*/ 1168400 w 1511300"/>
              <a:gd name="connsiteY6" fmla="*/ 2121932 h 2121932"/>
              <a:gd name="connsiteX7" fmla="*/ 1511300 w 1511300"/>
              <a:gd name="connsiteY7" fmla="*/ 2041246 h 2121932"/>
              <a:gd name="connsiteX0" fmla="*/ 1511300 w 1511300"/>
              <a:gd name="connsiteY0" fmla="*/ 1279246 h 1359932"/>
              <a:gd name="connsiteX1" fmla="*/ 1473200 w 1511300"/>
              <a:gd name="connsiteY1" fmla="*/ 812800 h 1359932"/>
              <a:gd name="connsiteX2" fmla="*/ 749300 w 1511300"/>
              <a:gd name="connsiteY2" fmla="*/ 0 h 1359932"/>
              <a:gd name="connsiteX3" fmla="*/ 0 w 1511300"/>
              <a:gd name="connsiteY3" fmla="*/ 38100 h 1359932"/>
              <a:gd name="connsiteX4" fmla="*/ 0 w 1511300"/>
              <a:gd name="connsiteY4" fmla="*/ 342900 h 1359932"/>
              <a:gd name="connsiteX5" fmla="*/ 673100 w 1511300"/>
              <a:gd name="connsiteY5" fmla="*/ 304800 h 1359932"/>
              <a:gd name="connsiteX6" fmla="*/ 1168400 w 1511300"/>
              <a:gd name="connsiteY6" fmla="*/ 1359932 h 1359932"/>
              <a:gd name="connsiteX7" fmla="*/ 1511300 w 1511300"/>
              <a:gd name="connsiteY7" fmla="*/ 1279246 h 135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00" h="1359932">
                <a:moveTo>
                  <a:pt x="1511300" y="1279246"/>
                </a:moveTo>
                <a:lnTo>
                  <a:pt x="1473200" y="812800"/>
                </a:lnTo>
                <a:lnTo>
                  <a:pt x="749300" y="0"/>
                </a:lnTo>
                <a:lnTo>
                  <a:pt x="0" y="38100"/>
                </a:lnTo>
                <a:lnTo>
                  <a:pt x="0" y="342900"/>
                </a:lnTo>
                <a:lnTo>
                  <a:pt x="673100" y="304800"/>
                </a:lnTo>
                <a:lnTo>
                  <a:pt x="1168400" y="1359932"/>
                </a:lnTo>
                <a:lnTo>
                  <a:pt x="1511300" y="1279246"/>
                </a:lnTo>
                <a:close/>
              </a:path>
            </a:pathLst>
          </a:custGeom>
          <a:solidFill>
            <a:srgbClr val="CCFFCC">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53446489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1" name="Picture 20"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5604612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grpSp>
        <p:nvGrpSpPr>
          <p:cNvPr id="2" name="Group 24"/>
          <p:cNvGrpSpPr/>
          <p:nvPr/>
        </p:nvGrpSpPr>
        <p:grpSpPr>
          <a:xfrm rot="2375246">
            <a:off x="5707211" y="4088909"/>
            <a:ext cx="605536" cy="1150689"/>
            <a:chOff x="5442973" y="3647467"/>
            <a:chExt cx="605536" cy="1150689"/>
          </a:xfrm>
        </p:grpSpPr>
        <p:cxnSp>
          <p:nvCxnSpPr>
            <p:cNvPr id="21" name="Straight Connector 20"/>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 name="Group 26"/>
          <p:cNvGrpSpPr/>
          <p:nvPr/>
        </p:nvGrpSpPr>
        <p:grpSpPr>
          <a:xfrm rot="19305232">
            <a:off x="5668620" y="1857397"/>
            <a:ext cx="605536" cy="1150689"/>
            <a:chOff x="5442973" y="3647467"/>
            <a:chExt cx="605536" cy="1150689"/>
          </a:xfrm>
        </p:grpSpPr>
        <p:cxnSp>
          <p:nvCxnSpPr>
            <p:cNvPr id="28" name="Straight Connector 27"/>
            <p:cNvCxnSpPr/>
            <p:nvPr/>
          </p:nvCxnSpPr>
          <p:spPr>
            <a:xfrm flipV="1">
              <a:off x="5442973" y="3647467"/>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442973" y="4038389"/>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442973" y="422305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442973" y="4223055"/>
              <a:ext cx="290740" cy="57510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3" name="TextBox 32"/>
          <p:cNvSpPr txBox="1"/>
          <p:nvPr/>
        </p:nvSpPr>
        <p:spPr>
          <a:xfrm>
            <a:off x="6158989" y="1731145"/>
            <a:ext cx="318229" cy="369332"/>
          </a:xfrm>
          <a:prstGeom prst="rect">
            <a:avLst/>
          </a:prstGeom>
          <a:noFill/>
        </p:spPr>
        <p:txBody>
          <a:bodyPr wrap="none" rtlCol="0">
            <a:spAutoFit/>
          </a:bodyPr>
          <a:lstStyle/>
          <a:p>
            <a:r>
              <a:rPr lang="en-US" dirty="0" smtClean="0"/>
              <a:t>A</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18042969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44"/>
          <p:cNvGrpSpPr/>
          <p:nvPr/>
        </p:nvGrpSpPr>
        <p:grpSpPr>
          <a:xfrm>
            <a:off x="5191046" y="1619003"/>
            <a:ext cx="1640313" cy="3838285"/>
            <a:chOff x="5191046" y="1619003"/>
            <a:chExt cx="1640313" cy="3838285"/>
          </a:xfrm>
        </p:grpSpPr>
        <p:cxnSp>
          <p:nvCxnSpPr>
            <p:cNvPr id="10" name="Straight Connector 9"/>
            <p:cNvCxnSpPr/>
            <p:nvPr/>
          </p:nvCxnSpPr>
          <p:spPr>
            <a:xfrm flipV="1">
              <a:off x="5191046" y="3354508"/>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a:stCxn id="4" idx="3"/>
            </p:cNvCxnSpPr>
            <p:nvPr/>
          </p:nvCxnSpPr>
          <p:spPr>
            <a:xfrm>
              <a:off x="5216143" y="3539174"/>
              <a:ext cx="580439"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4" idx="3"/>
            </p:cNvCxnSpPr>
            <p:nvPr/>
          </p:nvCxnSpPr>
          <p:spPr>
            <a:xfrm>
              <a:off x="5216143" y="3539174"/>
              <a:ext cx="265643"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796582" y="3072019"/>
              <a:ext cx="318229" cy="369332"/>
            </a:xfrm>
            <a:prstGeom prst="rect">
              <a:avLst/>
            </a:prstGeom>
            <a:noFill/>
          </p:spPr>
          <p:txBody>
            <a:bodyPr wrap="none" rtlCol="0">
              <a:spAutoFit/>
            </a:bodyPr>
            <a:lstStyle/>
            <a:p>
              <a:r>
                <a:rPr lang="en-US" dirty="0" smtClean="0"/>
                <a:t>A</a:t>
              </a:r>
              <a:endParaRPr lang="en-US" dirty="0"/>
            </a:p>
          </p:txBody>
        </p:sp>
        <p:sp>
          <p:nvSpPr>
            <p:cNvPr id="19" name="TextBox 18"/>
            <p:cNvSpPr txBox="1"/>
            <p:nvPr/>
          </p:nvSpPr>
          <p:spPr>
            <a:xfrm>
              <a:off x="5798900" y="3615166"/>
              <a:ext cx="300082" cy="369332"/>
            </a:xfrm>
            <a:prstGeom prst="rect">
              <a:avLst/>
            </a:prstGeom>
            <a:noFill/>
          </p:spPr>
          <p:txBody>
            <a:bodyPr wrap="none" rtlCol="0">
              <a:spAutoFit/>
            </a:bodyPr>
            <a:lstStyle/>
            <a:p>
              <a:r>
                <a:rPr lang="en-US" dirty="0" smtClean="0"/>
                <a:t>T</a:t>
              </a:r>
              <a:endParaRPr lang="en-US" dirty="0"/>
            </a:p>
          </p:txBody>
        </p:sp>
        <p:sp>
          <p:nvSpPr>
            <p:cNvPr id="20" name="TextBox 19"/>
            <p:cNvSpPr txBox="1"/>
            <p:nvPr/>
          </p:nvSpPr>
          <p:spPr>
            <a:xfrm>
              <a:off x="5453429" y="4092563"/>
              <a:ext cx="312906" cy="369332"/>
            </a:xfrm>
            <a:prstGeom prst="rect">
              <a:avLst/>
            </a:prstGeom>
            <a:noFill/>
          </p:spPr>
          <p:txBody>
            <a:bodyPr wrap="none" rtlCol="0">
              <a:spAutoFit/>
            </a:bodyPr>
            <a:lstStyle/>
            <a:p>
              <a:r>
                <a:rPr lang="en-US" b="1" dirty="0" smtClean="0">
                  <a:solidFill>
                    <a:srgbClr val="FF0000"/>
                  </a:solidFill>
                </a:rPr>
                <a:t>C</a:t>
              </a:r>
              <a:endParaRPr lang="en-US" b="1" dirty="0">
                <a:solidFill>
                  <a:srgbClr val="FF0000"/>
                </a:solidFill>
              </a:endParaRPr>
            </a:p>
          </p:txBody>
        </p:sp>
        <p:cxnSp>
          <p:nvCxnSpPr>
            <p:cNvPr id="21" name="Straight Connector 20"/>
            <p:cNvCxnSpPr/>
            <p:nvPr/>
          </p:nvCxnSpPr>
          <p:spPr>
            <a:xfrm rot="2375246" flipV="1">
              <a:off x="5926553" y="4054555"/>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2375246" flipV="1">
              <a:off x="5765895" y="4500951"/>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375246">
              <a:off x="5648216" y="4643265"/>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375246">
              <a:off x="5559912" y="4498190"/>
              <a:ext cx="290740" cy="575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19305232" flipV="1">
              <a:off x="5524399" y="2016553"/>
              <a:ext cx="290740" cy="575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9305232">
              <a:off x="5725929" y="2413114"/>
              <a:ext cx="605536" cy="184666"/>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19305232">
              <a:off x="5880560" y="2468648"/>
              <a:ext cx="290740" cy="575101"/>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13641" y="1619003"/>
              <a:ext cx="330289" cy="369332"/>
            </a:xfrm>
            <a:prstGeom prst="rect">
              <a:avLst/>
            </a:prstGeom>
            <a:noFill/>
          </p:spPr>
          <p:txBody>
            <a:bodyPr wrap="none" rtlCol="0">
              <a:spAutoFit/>
            </a:bodyPr>
            <a:lstStyle/>
            <a:p>
              <a:r>
                <a:rPr lang="en-US" dirty="0" smtClean="0"/>
                <a:t>G</a:t>
              </a:r>
              <a:endParaRPr lang="en-US" dirty="0"/>
            </a:p>
          </p:txBody>
        </p:sp>
        <p:sp>
          <p:nvSpPr>
            <p:cNvPr id="34" name="TextBox 33"/>
            <p:cNvSpPr txBox="1"/>
            <p:nvPr/>
          </p:nvSpPr>
          <p:spPr>
            <a:xfrm>
              <a:off x="6401233" y="2159786"/>
              <a:ext cx="366804" cy="369332"/>
            </a:xfrm>
            <a:prstGeom prst="rect">
              <a:avLst/>
            </a:prstGeom>
            <a:noFill/>
          </p:spPr>
          <p:txBody>
            <a:bodyPr wrap="square" rtlCol="0">
              <a:spAutoFit/>
            </a:bodyPr>
            <a:lstStyle/>
            <a:p>
              <a:r>
                <a:rPr lang="en-US" dirty="0" smtClean="0"/>
                <a:t>T</a:t>
              </a:r>
              <a:endParaRPr lang="en-US" dirty="0"/>
            </a:p>
          </p:txBody>
        </p:sp>
        <p:sp>
          <p:nvSpPr>
            <p:cNvPr id="35" name="TextBox 34"/>
            <p:cNvSpPr txBox="1"/>
            <p:nvPr/>
          </p:nvSpPr>
          <p:spPr>
            <a:xfrm>
              <a:off x="6334786" y="2767823"/>
              <a:ext cx="312906" cy="369332"/>
            </a:xfrm>
            <a:prstGeom prst="rect">
              <a:avLst/>
            </a:prstGeom>
            <a:noFill/>
          </p:spPr>
          <p:txBody>
            <a:bodyPr wrap="none" rtlCol="0">
              <a:spAutoFit/>
            </a:bodyPr>
            <a:lstStyle/>
            <a:p>
              <a:r>
                <a:rPr lang="en-US" dirty="0" smtClean="0"/>
                <a:t>C</a:t>
              </a:r>
              <a:endParaRPr lang="en-US" dirty="0"/>
            </a:p>
          </p:txBody>
        </p:sp>
        <p:sp>
          <p:nvSpPr>
            <p:cNvPr id="36" name="TextBox 35"/>
            <p:cNvSpPr txBox="1"/>
            <p:nvPr/>
          </p:nvSpPr>
          <p:spPr>
            <a:xfrm>
              <a:off x="6412088" y="3941074"/>
              <a:ext cx="330289" cy="369332"/>
            </a:xfrm>
            <a:prstGeom prst="rect">
              <a:avLst/>
            </a:prstGeom>
            <a:noFill/>
          </p:spPr>
          <p:txBody>
            <a:bodyPr wrap="none" rtlCol="0">
              <a:spAutoFit/>
            </a:bodyPr>
            <a:lstStyle/>
            <a:p>
              <a:r>
                <a:rPr lang="en-US" dirty="0" smtClean="0"/>
                <a:t>G</a:t>
              </a:r>
              <a:endParaRPr lang="en-US" dirty="0"/>
            </a:p>
          </p:txBody>
        </p:sp>
        <p:sp>
          <p:nvSpPr>
            <p:cNvPr id="37" name="TextBox 36"/>
            <p:cNvSpPr txBox="1"/>
            <p:nvPr/>
          </p:nvSpPr>
          <p:spPr>
            <a:xfrm>
              <a:off x="6359018" y="4520618"/>
              <a:ext cx="318229" cy="369332"/>
            </a:xfrm>
            <a:prstGeom prst="rect">
              <a:avLst/>
            </a:prstGeom>
            <a:noFill/>
          </p:spPr>
          <p:txBody>
            <a:bodyPr wrap="none" rtlCol="0">
              <a:spAutoFit/>
            </a:bodyPr>
            <a:lstStyle/>
            <a:p>
              <a:r>
                <a:rPr lang="en-US" dirty="0" smtClean="0"/>
                <a:t>A</a:t>
              </a:r>
              <a:endParaRPr lang="en-US" dirty="0"/>
            </a:p>
          </p:txBody>
        </p:sp>
        <p:sp>
          <p:nvSpPr>
            <p:cNvPr id="38" name="TextBox 37"/>
            <p:cNvSpPr txBox="1"/>
            <p:nvPr/>
          </p:nvSpPr>
          <p:spPr>
            <a:xfrm>
              <a:off x="6045284" y="4912848"/>
              <a:ext cx="366804" cy="369332"/>
            </a:xfrm>
            <a:prstGeom prst="rect">
              <a:avLst/>
            </a:prstGeom>
            <a:noFill/>
          </p:spPr>
          <p:txBody>
            <a:bodyPr wrap="square" rtlCol="0">
              <a:spAutoFit/>
            </a:bodyPr>
            <a:lstStyle/>
            <a:p>
              <a:r>
                <a:rPr lang="en-US" dirty="0" smtClean="0"/>
                <a:t>T</a:t>
              </a:r>
              <a:endParaRPr lang="en-US" dirty="0"/>
            </a:p>
          </p:txBody>
        </p:sp>
        <p:sp>
          <p:nvSpPr>
            <p:cNvPr id="39" name="TextBox 38"/>
            <p:cNvSpPr txBox="1"/>
            <p:nvPr/>
          </p:nvSpPr>
          <p:spPr>
            <a:xfrm>
              <a:off x="5437232" y="5021636"/>
              <a:ext cx="312906" cy="369332"/>
            </a:xfrm>
            <a:prstGeom prst="rect">
              <a:avLst/>
            </a:prstGeom>
            <a:noFill/>
          </p:spPr>
          <p:txBody>
            <a:bodyPr wrap="none" rtlCol="0">
              <a:spAutoFit/>
            </a:bodyPr>
            <a:lstStyle/>
            <a:p>
              <a:r>
                <a:rPr lang="en-US" dirty="0" smtClean="0"/>
                <a:t>C</a:t>
              </a:r>
              <a:endParaRPr lang="en-US" dirty="0"/>
            </a:p>
          </p:txBody>
        </p:sp>
        <p:sp>
          <p:nvSpPr>
            <p:cNvPr id="41" name="TextBox 40"/>
            <p:cNvSpPr txBox="1"/>
            <p:nvPr/>
          </p:nvSpPr>
          <p:spPr>
            <a:xfrm>
              <a:off x="5950229" y="3238030"/>
              <a:ext cx="262662" cy="276999"/>
            </a:xfrm>
            <a:prstGeom prst="rect">
              <a:avLst/>
            </a:prstGeom>
            <a:noFill/>
          </p:spPr>
          <p:txBody>
            <a:bodyPr wrap="none" rtlCol="0">
              <a:spAutoFit/>
            </a:bodyPr>
            <a:lstStyle/>
            <a:p>
              <a:r>
                <a:rPr lang="en-US" sz="1200" dirty="0"/>
                <a:t>1</a:t>
              </a:r>
            </a:p>
          </p:txBody>
        </p:sp>
        <p:sp>
          <p:nvSpPr>
            <p:cNvPr id="42" name="TextBox 41"/>
            <p:cNvSpPr txBox="1"/>
            <p:nvPr/>
          </p:nvSpPr>
          <p:spPr>
            <a:xfrm>
              <a:off x="5928949" y="3802958"/>
              <a:ext cx="262662" cy="276999"/>
            </a:xfrm>
            <a:prstGeom prst="rect">
              <a:avLst/>
            </a:prstGeom>
            <a:noFill/>
          </p:spPr>
          <p:txBody>
            <a:bodyPr wrap="none" rtlCol="0">
              <a:spAutoFit/>
            </a:bodyPr>
            <a:lstStyle/>
            <a:p>
              <a:r>
                <a:rPr lang="en-US" sz="1200" dirty="0" smtClean="0"/>
                <a:t>0</a:t>
              </a:r>
              <a:endParaRPr lang="en-US" sz="1200" dirty="0"/>
            </a:p>
          </p:txBody>
        </p:sp>
        <p:sp>
          <p:nvSpPr>
            <p:cNvPr id="43" name="TextBox 42"/>
            <p:cNvSpPr txBox="1"/>
            <p:nvPr/>
          </p:nvSpPr>
          <p:spPr>
            <a:xfrm>
              <a:off x="5582019" y="4259326"/>
              <a:ext cx="262662" cy="276999"/>
            </a:xfrm>
            <a:prstGeom prst="rect">
              <a:avLst/>
            </a:prstGeom>
            <a:noFill/>
          </p:spPr>
          <p:txBody>
            <a:bodyPr wrap="none" rtlCol="0">
              <a:spAutoFit/>
            </a:bodyPr>
            <a:lstStyle/>
            <a:p>
              <a:r>
                <a:rPr lang="en-US" sz="1200" dirty="0" smtClean="0"/>
                <a:t>4</a:t>
              </a:r>
              <a:endParaRPr lang="en-US" sz="1200" dirty="0"/>
            </a:p>
          </p:txBody>
        </p:sp>
        <p:sp>
          <p:nvSpPr>
            <p:cNvPr id="46" name="TextBox 45"/>
            <p:cNvSpPr txBox="1"/>
            <p:nvPr/>
          </p:nvSpPr>
          <p:spPr>
            <a:xfrm>
              <a:off x="6568697" y="4172478"/>
              <a:ext cx="262662" cy="276999"/>
            </a:xfrm>
            <a:prstGeom prst="rect">
              <a:avLst/>
            </a:prstGeom>
            <a:noFill/>
          </p:spPr>
          <p:txBody>
            <a:bodyPr wrap="none" rtlCol="0">
              <a:spAutoFit/>
            </a:bodyPr>
            <a:lstStyle/>
            <a:p>
              <a:r>
                <a:rPr lang="en-US" sz="1200" dirty="0" smtClean="0"/>
                <a:t>1</a:t>
              </a:r>
              <a:endParaRPr lang="en-US" sz="1200" dirty="0"/>
            </a:p>
          </p:txBody>
        </p:sp>
        <p:sp>
          <p:nvSpPr>
            <p:cNvPr id="47" name="TextBox 46"/>
            <p:cNvSpPr txBox="1"/>
            <p:nvPr/>
          </p:nvSpPr>
          <p:spPr>
            <a:xfrm>
              <a:off x="6503997" y="4715694"/>
              <a:ext cx="262662" cy="276999"/>
            </a:xfrm>
            <a:prstGeom prst="rect">
              <a:avLst/>
            </a:prstGeom>
            <a:noFill/>
          </p:spPr>
          <p:txBody>
            <a:bodyPr wrap="none" rtlCol="0">
              <a:spAutoFit/>
            </a:bodyPr>
            <a:lstStyle/>
            <a:p>
              <a:r>
                <a:rPr lang="en-US" sz="1200" dirty="0" smtClean="0"/>
                <a:t>1</a:t>
              </a:r>
              <a:endParaRPr lang="en-US" sz="1200" dirty="0"/>
            </a:p>
          </p:txBody>
        </p:sp>
        <p:sp>
          <p:nvSpPr>
            <p:cNvPr id="48" name="TextBox 47"/>
            <p:cNvSpPr txBox="1"/>
            <p:nvPr/>
          </p:nvSpPr>
          <p:spPr>
            <a:xfrm>
              <a:off x="6157067" y="5063502"/>
              <a:ext cx="262662" cy="276999"/>
            </a:xfrm>
            <a:prstGeom prst="rect">
              <a:avLst/>
            </a:prstGeom>
            <a:noFill/>
          </p:spPr>
          <p:txBody>
            <a:bodyPr wrap="none" rtlCol="0">
              <a:spAutoFit/>
            </a:bodyPr>
            <a:lstStyle/>
            <a:p>
              <a:r>
                <a:rPr lang="en-US" sz="1200" dirty="0" smtClean="0"/>
                <a:t>1</a:t>
              </a:r>
              <a:endParaRPr lang="en-US" sz="1200" dirty="0"/>
            </a:p>
          </p:txBody>
        </p:sp>
        <p:sp>
          <p:nvSpPr>
            <p:cNvPr id="49" name="TextBox 48"/>
            <p:cNvSpPr txBox="1"/>
            <p:nvPr/>
          </p:nvSpPr>
          <p:spPr>
            <a:xfrm>
              <a:off x="5613294" y="5180289"/>
              <a:ext cx="262662" cy="276999"/>
            </a:xfrm>
            <a:prstGeom prst="rect">
              <a:avLst/>
            </a:prstGeom>
            <a:noFill/>
          </p:spPr>
          <p:txBody>
            <a:bodyPr wrap="none" rtlCol="0">
              <a:spAutoFit/>
            </a:bodyPr>
            <a:lstStyle/>
            <a:p>
              <a:r>
                <a:rPr lang="en-US" sz="1200" dirty="0" smtClean="0"/>
                <a:t>1</a:t>
              </a:r>
              <a:endParaRPr lang="en-US" sz="1200" dirty="0"/>
            </a:p>
          </p:txBody>
        </p:sp>
        <p:sp>
          <p:nvSpPr>
            <p:cNvPr id="51" name="TextBox 50"/>
            <p:cNvSpPr txBox="1"/>
            <p:nvPr/>
          </p:nvSpPr>
          <p:spPr>
            <a:xfrm>
              <a:off x="6501070" y="2373299"/>
              <a:ext cx="262662" cy="276999"/>
            </a:xfrm>
            <a:prstGeom prst="rect">
              <a:avLst/>
            </a:prstGeom>
            <a:noFill/>
          </p:spPr>
          <p:txBody>
            <a:bodyPr wrap="none" rtlCol="0">
              <a:spAutoFit/>
            </a:bodyPr>
            <a:lstStyle/>
            <a:p>
              <a:r>
                <a:rPr lang="en-US" sz="1200" dirty="0"/>
                <a:t>1</a:t>
              </a:r>
            </a:p>
          </p:txBody>
        </p:sp>
        <p:sp>
          <p:nvSpPr>
            <p:cNvPr id="52" name="TextBox 51"/>
            <p:cNvSpPr txBox="1"/>
            <p:nvPr/>
          </p:nvSpPr>
          <p:spPr>
            <a:xfrm>
              <a:off x="6490645" y="2970795"/>
              <a:ext cx="262662" cy="276999"/>
            </a:xfrm>
            <a:prstGeom prst="rect">
              <a:avLst/>
            </a:prstGeom>
            <a:noFill/>
          </p:spPr>
          <p:txBody>
            <a:bodyPr wrap="none" rtlCol="0">
              <a:spAutoFit/>
            </a:bodyPr>
            <a:lstStyle/>
            <a:p>
              <a:r>
                <a:rPr lang="en-US" sz="1200" dirty="0" smtClean="0"/>
                <a:t>0</a:t>
              </a:r>
              <a:endParaRPr lang="en-US" sz="1200" dirty="0"/>
            </a:p>
          </p:txBody>
        </p:sp>
        <p:sp>
          <p:nvSpPr>
            <p:cNvPr id="53" name="TextBox 52"/>
            <p:cNvSpPr txBox="1"/>
            <p:nvPr/>
          </p:nvSpPr>
          <p:spPr>
            <a:xfrm>
              <a:off x="5619878" y="1796167"/>
              <a:ext cx="262662" cy="276999"/>
            </a:xfrm>
            <a:prstGeom prst="rect">
              <a:avLst/>
            </a:prstGeom>
            <a:noFill/>
          </p:spPr>
          <p:txBody>
            <a:bodyPr wrap="none" rtlCol="0">
              <a:spAutoFit/>
            </a:bodyPr>
            <a:lstStyle/>
            <a:p>
              <a:r>
                <a:rPr lang="en-US" sz="1200" dirty="0"/>
                <a:t>0</a:t>
              </a:r>
            </a:p>
          </p:txBody>
        </p:sp>
      </p:grpSp>
      <p:sp>
        <p:nvSpPr>
          <p:cNvPr id="4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4" name="Picture 53"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26513768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decel="50000" fill="hold" grpId="0" nodeType="withEffect">
                                  <p:stCondLst>
                                    <p:cond delay="0"/>
                                  </p:stCondLst>
                                  <p:childTnLst>
                                    <p:animRot by="21600000">
                                      <p:cBhvr>
                                        <p:cTn id="6" dur="1000" fill="hold"/>
                                        <p:tgtEl>
                                          <p:spTgt spid="33"/>
                                        </p:tgtEl>
                                        <p:attrNameLst>
                                          <p:attrName>r</p:attrName>
                                        </p:attrNameLst>
                                      </p:cBhvr>
                                    </p:animRot>
                                  </p:childTnLst>
                                </p:cTn>
                              </p:par>
                            </p:childTnLst>
                          </p:cTn>
                        </p:par>
                        <p:par>
                          <p:cTn id="7" fill="hold">
                            <p:stCondLst>
                              <p:cond delay="1000"/>
                            </p:stCondLst>
                            <p:childTnLst>
                              <p:par>
                                <p:cTn id="8" presetID="9" presetClass="exit" presetSubtype="0" fill="hold" nodeType="after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sp>
        <p:nvSpPr>
          <p:cNvPr id="1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6" name="Picture 15"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312737572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grpSp>
        <p:nvGrpSpPr>
          <p:cNvPr id="3" name="Group 53"/>
          <p:cNvGrpSpPr/>
          <p:nvPr/>
        </p:nvGrpSpPr>
        <p:grpSpPr>
          <a:xfrm rot="164340" flipH="1">
            <a:off x="3448217" y="2978034"/>
            <a:ext cx="605536" cy="1150689"/>
            <a:chOff x="5442973" y="3647467"/>
            <a:chExt cx="605536" cy="1150689"/>
          </a:xfrm>
        </p:grpSpPr>
        <p:cxnSp>
          <p:nvCxnSpPr>
            <p:cNvPr id="16" name="Straight Connector 15"/>
            <p:cNvCxnSpPr/>
            <p:nvPr/>
          </p:nvCxnSpPr>
          <p:spPr>
            <a:xfrm flipV="1">
              <a:off x="5442973" y="3647467"/>
              <a:ext cx="290740" cy="575588"/>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442973" y="4038389"/>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442973" y="4223055"/>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442973" y="4223055"/>
              <a:ext cx="290740" cy="575101"/>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3481116" y="4046816"/>
            <a:ext cx="330289" cy="369332"/>
          </a:xfrm>
          <a:prstGeom prst="rect">
            <a:avLst/>
          </a:prstGeom>
          <a:noFill/>
        </p:spPr>
        <p:txBody>
          <a:bodyPr wrap="none" rtlCol="0">
            <a:spAutoFit/>
          </a:bodyPr>
          <a:lstStyle/>
          <a:p>
            <a:r>
              <a:rPr lang="en-US" dirty="0" smtClean="0"/>
              <a:t>G</a:t>
            </a:r>
            <a:endParaRPr lang="en-US" dirty="0"/>
          </a:p>
        </p:txBody>
      </p:sp>
      <p:sp>
        <p:nvSpPr>
          <p:cNvPr id="22" name="TextBox 21"/>
          <p:cNvSpPr txBox="1"/>
          <p:nvPr/>
        </p:nvSpPr>
        <p:spPr>
          <a:xfrm>
            <a:off x="3164917" y="3564012"/>
            <a:ext cx="318229" cy="369332"/>
          </a:xfrm>
          <a:prstGeom prst="rect">
            <a:avLst/>
          </a:prstGeom>
          <a:noFill/>
        </p:spPr>
        <p:txBody>
          <a:bodyPr wrap="none" rtlCol="0">
            <a:spAutoFit/>
          </a:bodyPr>
          <a:lstStyle/>
          <a:p>
            <a:r>
              <a:rPr lang="en-US" dirty="0" smtClean="0"/>
              <a:t>A</a:t>
            </a:r>
            <a:endParaRPr lang="en-US" dirty="0"/>
          </a:p>
        </p:txBody>
      </p:sp>
      <p:sp>
        <p:nvSpPr>
          <p:cNvPr id="23" name="TextBox 22"/>
          <p:cNvSpPr txBox="1"/>
          <p:nvPr/>
        </p:nvSpPr>
        <p:spPr>
          <a:xfrm>
            <a:off x="3175772" y="3102273"/>
            <a:ext cx="366804" cy="369332"/>
          </a:xfrm>
          <a:prstGeom prst="rect">
            <a:avLst/>
          </a:prstGeom>
          <a:noFill/>
        </p:spPr>
        <p:txBody>
          <a:bodyPr wrap="square" rtlCol="0">
            <a:spAutoFit/>
          </a:bodyPr>
          <a:lstStyle/>
          <a:p>
            <a:r>
              <a:rPr lang="en-US" dirty="0" smtClean="0"/>
              <a:t>T</a:t>
            </a:r>
            <a:endParaRPr lang="en-US" dirty="0"/>
          </a:p>
        </p:txBody>
      </p:sp>
      <p:sp>
        <p:nvSpPr>
          <p:cNvPr id="24" name="TextBox 23"/>
          <p:cNvSpPr txBox="1"/>
          <p:nvPr/>
        </p:nvSpPr>
        <p:spPr>
          <a:xfrm>
            <a:off x="3494001" y="2566079"/>
            <a:ext cx="312906" cy="369332"/>
          </a:xfrm>
          <a:prstGeom prst="rect">
            <a:avLst/>
          </a:prstGeom>
          <a:noFill/>
        </p:spPr>
        <p:txBody>
          <a:bodyPr wrap="none" rtlCol="0">
            <a:spAutoFit/>
          </a:bodyPr>
          <a:lstStyle/>
          <a:p>
            <a:r>
              <a:rPr lang="en-US" dirty="0" smtClean="0"/>
              <a:t>C</a:t>
            </a:r>
            <a:endParaRPr lang="en-US" dirty="0"/>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sp>
        <p:nvSpPr>
          <p:cNvPr id="36" name="TextBox 35"/>
          <p:cNvSpPr txBox="1"/>
          <p:nvPr/>
        </p:nvSpPr>
        <p:spPr>
          <a:xfrm>
            <a:off x="3614944" y="4236859"/>
            <a:ext cx="262662" cy="276999"/>
          </a:xfrm>
          <a:prstGeom prst="rect">
            <a:avLst/>
          </a:prstGeom>
          <a:noFill/>
        </p:spPr>
        <p:txBody>
          <a:bodyPr wrap="none" rtlCol="0">
            <a:spAutoFit/>
          </a:bodyPr>
          <a:lstStyle/>
          <a:p>
            <a:r>
              <a:rPr lang="en-US" sz="1200" dirty="0"/>
              <a:t>1</a:t>
            </a:r>
          </a:p>
        </p:txBody>
      </p:sp>
      <p:sp>
        <p:nvSpPr>
          <p:cNvPr id="37" name="TextBox 36"/>
          <p:cNvSpPr txBox="1"/>
          <p:nvPr/>
        </p:nvSpPr>
        <p:spPr>
          <a:xfrm>
            <a:off x="3263904" y="3300611"/>
            <a:ext cx="262662" cy="276999"/>
          </a:xfrm>
          <a:prstGeom prst="rect">
            <a:avLst/>
          </a:prstGeom>
          <a:noFill/>
        </p:spPr>
        <p:txBody>
          <a:bodyPr wrap="none" rtlCol="0">
            <a:spAutoFit/>
          </a:bodyPr>
          <a:lstStyle/>
          <a:p>
            <a:r>
              <a:rPr lang="en-US" sz="1200" dirty="0" smtClean="0"/>
              <a:t>0</a:t>
            </a:r>
            <a:endParaRPr lang="en-US" sz="1200" dirty="0"/>
          </a:p>
        </p:txBody>
      </p:sp>
      <p:sp>
        <p:nvSpPr>
          <p:cNvPr id="38" name="TextBox 37"/>
          <p:cNvSpPr txBox="1"/>
          <p:nvPr/>
        </p:nvSpPr>
        <p:spPr>
          <a:xfrm>
            <a:off x="3633404" y="2725659"/>
            <a:ext cx="262662" cy="276999"/>
          </a:xfrm>
          <a:prstGeom prst="rect">
            <a:avLst/>
          </a:prstGeom>
          <a:noFill/>
        </p:spPr>
        <p:txBody>
          <a:bodyPr wrap="none" rtlCol="0">
            <a:spAutoFit/>
          </a:bodyPr>
          <a:lstStyle/>
          <a:p>
            <a:r>
              <a:rPr lang="en-US" sz="1200" dirty="0" smtClean="0"/>
              <a:t>0</a:t>
            </a:r>
            <a:endParaRPr lang="en-US" sz="1200" dirty="0"/>
          </a:p>
        </p:txBody>
      </p:sp>
      <p:sp>
        <p:nvSpPr>
          <p:cNvPr id="2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69126966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46619" y="3354508"/>
            <a:ext cx="1069524" cy="369332"/>
          </a:xfrm>
          <a:prstGeom prst="rect">
            <a:avLst/>
          </a:prstGeom>
          <a:noFill/>
        </p:spPr>
        <p:txBody>
          <a:bodyPr wrap="none" rtlCol="0">
            <a:spAutoFit/>
          </a:bodyPr>
          <a:lstStyle/>
          <a:p>
            <a:r>
              <a:rPr lang="en-US" b="1" dirty="0" smtClean="0">
                <a:solidFill>
                  <a:srgbClr val="FF0000"/>
                </a:solidFill>
              </a:rPr>
              <a:t>GATTACA</a:t>
            </a:r>
            <a:endParaRPr lang="en-US" b="1" dirty="0">
              <a:solidFill>
                <a:srgbClr val="FF0000"/>
              </a:solidFill>
            </a:endParaRPr>
          </a:p>
        </p:txBody>
      </p:sp>
      <p:cxnSp>
        <p:nvCxnSpPr>
          <p:cNvPr id="6" name="Straight Connector 5"/>
          <p:cNvCxnSpPr>
            <a:stCxn id="4" idx="3"/>
          </p:cNvCxnSpPr>
          <p:nvPr/>
        </p:nvCxnSpPr>
        <p:spPr>
          <a:xfrm flipV="1">
            <a:off x="5216143" y="2963586"/>
            <a:ext cx="265643" cy="575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57756" y="2594254"/>
            <a:ext cx="330289" cy="369332"/>
          </a:xfrm>
          <a:prstGeom prst="rect">
            <a:avLst/>
          </a:prstGeom>
          <a:noFill/>
        </p:spPr>
        <p:txBody>
          <a:bodyPr wrap="none" rtlCol="0">
            <a:spAutoFit/>
          </a:bodyPr>
          <a:lstStyle/>
          <a:p>
            <a:r>
              <a:rPr lang="en-US" b="1" dirty="0" smtClean="0">
                <a:solidFill>
                  <a:srgbClr val="FF0000"/>
                </a:solidFill>
              </a:rPr>
              <a:t>G</a:t>
            </a:r>
            <a:endParaRPr lang="en-US" b="1" dirty="0">
              <a:solidFill>
                <a:srgbClr val="FF0000"/>
              </a:solidFill>
            </a:endParaRPr>
          </a:p>
        </p:txBody>
      </p:sp>
      <p:cxnSp>
        <p:nvCxnSpPr>
          <p:cNvPr id="29" name="Straight Connector 28"/>
          <p:cNvCxnSpPr/>
          <p:nvPr/>
        </p:nvCxnSpPr>
        <p:spPr>
          <a:xfrm rot="19305232" flipV="1">
            <a:off x="5611613" y="2268085"/>
            <a:ext cx="605536" cy="184666"/>
          </a:xfrm>
          <a:prstGeom prst="line">
            <a:avLst/>
          </a:prstGeom>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158989" y="1731145"/>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0" name="TextBox 39"/>
          <p:cNvSpPr txBox="1"/>
          <p:nvPr/>
        </p:nvSpPr>
        <p:spPr>
          <a:xfrm>
            <a:off x="5591584" y="2770806"/>
            <a:ext cx="262662" cy="276999"/>
          </a:xfrm>
          <a:prstGeom prst="rect">
            <a:avLst/>
          </a:prstGeom>
          <a:noFill/>
        </p:spPr>
        <p:txBody>
          <a:bodyPr wrap="none" rtlCol="0">
            <a:spAutoFit/>
          </a:bodyPr>
          <a:lstStyle/>
          <a:p>
            <a:r>
              <a:rPr lang="en-US" sz="1200" dirty="0" smtClean="0"/>
              <a:t>4</a:t>
            </a:r>
            <a:endParaRPr lang="en-US" sz="1200" dirty="0"/>
          </a:p>
        </p:txBody>
      </p:sp>
      <p:sp>
        <p:nvSpPr>
          <p:cNvPr id="44" name="TextBox 43"/>
          <p:cNvSpPr txBox="1"/>
          <p:nvPr/>
        </p:nvSpPr>
        <p:spPr>
          <a:xfrm>
            <a:off x="5006233" y="3588466"/>
            <a:ext cx="262662" cy="276999"/>
          </a:xfrm>
          <a:prstGeom prst="rect">
            <a:avLst/>
          </a:prstGeom>
          <a:noFill/>
        </p:spPr>
        <p:txBody>
          <a:bodyPr wrap="none" rtlCol="0">
            <a:spAutoFit/>
          </a:bodyPr>
          <a:lstStyle/>
          <a:p>
            <a:r>
              <a:rPr lang="en-US" sz="1200" dirty="0" smtClean="0"/>
              <a:t>9</a:t>
            </a:r>
            <a:endParaRPr lang="en-US" sz="1200" dirty="0"/>
          </a:p>
        </p:txBody>
      </p:sp>
      <p:sp>
        <p:nvSpPr>
          <p:cNvPr id="50" name="TextBox 49"/>
          <p:cNvSpPr txBox="1"/>
          <p:nvPr/>
        </p:nvSpPr>
        <p:spPr>
          <a:xfrm>
            <a:off x="6325248" y="1910326"/>
            <a:ext cx="262662" cy="276999"/>
          </a:xfrm>
          <a:prstGeom prst="rect">
            <a:avLst/>
          </a:prstGeom>
          <a:noFill/>
        </p:spPr>
        <p:txBody>
          <a:bodyPr wrap="none" rtlCol="0">
            <a:spAutoFit/>
          </a:bodyPr>
          <a:lstStyle/>
          <a:p>
            <a:r>
              <a:rPr lang="en-US" sz="1200" dirty="0" smtClean="0"/>
              <a:t>5</a:t>
            </a:r>
            <a:endParaRPr lang="en-US" sz="1200" dirty="0"/>
          </a:p>
        </p:txBody>
      </p:sp>
      <p:grpSp>
        <p:nvGrpSpPr>
          <p:cNvPr id="2" name="Group 84"/>
          <p:cNvGrpSpPr/>
          <p:nvPr/>
        </p:nvGrpSpPr>
        <p:grpSpPr>
          <a:xfrm rot="19305232">
            <a:off x="6390157" y="1043659"/>
            <a:ext cx="605536" cy="1150689"/>
            <a:chOff x="5442973" y="3647467"/>
            <a:chExt cx="605536" cy="1150689"/>
          </a:xfrm>
        </p:grpSpPr>
        <p:cxnSp>
          <p:nvCxnSpPr>
            <p:cNvPr id="54" name="Straight Connector 53"/>
            <p:cNvCxnSpPr/>
            <p:nvPr/>
          </p:nvCxnSpPr>
          <p:spPr>
            <a:xfrm flipV="1">
              <a:off x="5442973" y="3647467"/>
              <a:ext cx="290740" cy="575588"/>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5442973" y="4038389"/>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73" y="4223055"/>
              <a:ext cx="605536" cy="18466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2973" y="4223055"/>
              <a:ext cx="290740" cy="57510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a:xfrm rot="164340" flipH="1">
            <a:off x="3443793" y="3553516"/>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164917" y="3564012"/>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35" name="TextBox 34"/>
          <p:cNvSpPr txBox="1"/>
          <p:nvPr/>
        </p:nvSpPr>
        <p:spPr>
          <a:xfrm>
            <a:off x="3295510" y="3737438"/>
            <a:ext cx="262662" cy="276999"/>
          </a:xfrm>
          <a:prstGeom prst="rect">
            <a:avLst/>
          </a:prstGeom>
          <a:noFill/>
        </p:spPr>
        <p:txBody>
          <a:bodyPr wrap="none" rtlCol="0">
            <a:spAutoFit/>
          </a:bodyPr>
          <a:lstStyle/>
          <a:p>
            <a:r>
              <a:rPr lang="en-US" sz="1200" dirty="0" smtClean="0"/>
              <a:t>6</a:t>
            </a:r>
            <a:endParaRPr lang="en-US" sz="1200" dirty="0"/>
          </a:p>
        </p:txBody>
      </p:sp>
      <p:cxnSp>
        <p:nvCxnSpPr>
          <p:cNvPr id="32" name="Straight Connector 31"/>
          <p:cNvCxnSpPr/>
          <p:nvPr/>
        </p:nvCxnSpPr>
        <p:spPr>
          <a:xfrm rot="20597685" flipH="1">
            <a:off x="2580554" y="3932650"/>
            <a:ext cx="605536" cy="184666"/>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270272" y="4102746"/>
            <a:ext cx="325730" cy="369332"/>
          </a:xfrm>
          <a:prstGeom prst="rect">
            <a:avLst/>
          </a:prstGeom>
          <a:noFill/>
        </p:spPr>
        <p:txBody>
          <a:bodyPr wrap="none" rtlCol="0">
            <a:spAutoFit/>
          </a:bodyPr>
          <a:lstStyle/>
          <a:p>
            <a:r>
              <a:rPr lang="en-US" b="1" dirty="0" smtClean="0">
                <a:solidFill>
                  <a:srgbClr val="FF0000"/>
                </a:solidFill>
              </a:rPr>
              <a:t>A</a:t>
            </a:r>
            <a:endParaRPr lang="en-US" b="1" dirty="0">
              <a:solidFill>
                <a:srgbClr val="FF0000"/>
              </a:solidFill>
            </a:endParaRPr>
          </a:p>
        </p:txBody>
      </p:sp>
      <p:sp>
        <p:nvSpPr>
          <p:cNvPr id="46" name="TextBox 45"/>
          <p:cNvSpPr txBox="1"/>
          <p:nvPr/>
        </p:nvSpPr>
        <p:spPr>
          <a:xfrm>
            <a:off x="2460582" y="4342790"/>
            <a:ext cx="262662" cy="276999"/>
          </a:xfrm>
          <a:prstGeom prst="rect">
            <a:avLst/>
          </a:prstGeom>
          <a:noFill/>
        </p:spPr>
        <p:txBody>
          <a:bodyPr wrap="none" rtlCol="0">
            <a:spAutoFit/>
          </a:bodyPr>
          <a:lstStyle/>
          <a:p>
            <a:r>
              <a:rPr lang="en-US" sz="1200" dirty="0" smtClean="0"/>
              <a:t>7</a:t>
            </a:r>
            <a:endParaRPr lang="en-US" sz="1200" dirty="0"/>
          </a:p>
        </p:txBody>
      </p:sp>
      <p:grpSp>
        <p:nvGrpSpPr>
          <p:cNvPr id="3" name="Group 79"/>
          <p:cNvGrpSpPr/>
          <p:nvPr/>
        </p:nvGrpSpPr>
        <p:grpSpPr>
          <a:xfrm rot="20597685" flipH="1">
            <a:off x="1702442" y="3912264"/>
            <a:ext cx="605536" cy="1150689"/>
            <a:chOff x="5442973" y="3647467"/>
            <a:chExt cx="605536" cy="1150689"/>
          </a:xfrm>
        </p:grpSpPr>
        <p:cxnSp>
          <p:nvCxnSpPr>
            <p:cNvPr id="37" name="Straight Connector 36"/>
            <p:cNvCxnSpPr/>
            <p:nvPr/>
          </p:nvCxnSpPr>
          <p:spPr>
            <a:xfrm flipV="1">
              <a:off x="5442973" y="3647467"/>
              <a:ext cx="290740" cy="575588"/>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442973" y="4038389"/>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442973" y="4223055"/>
              <a:ext cx="605536" cy="184666"/>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442973" y="4223055"/>
              <a:ext cx="290740" cy="575101"/>
            </a:xfrm>
            <a:prstGeom prst="line">
              <a:avLst/>
            </a:prstGeom>
            <a:ln>
              <a:solidFill>
                <a:srgbClr val="660066"/>
              </a:solidFill>
              <a:prstDash val="sysDot"/>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Inchworm Algorithm</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7" name="TextBox 26"/>
          <p:cNvSpPr txBox="1"/>
          <p:nvPr/>
        </p:nvSpPr>
        <p:spPr>
          <a:xfrm>
            <a:off x="908266" y="6043656"/>
            <a:ext cx="7602437" cy="400110"/>
          </a:xfrm>
          <a:prstGeom prst="rect">
            <a:avLst/>
          </a:prstGeom>
          <a:noFill/>
        </p:spPr>
        <p:txBody>
          <a:bodyPr wrap="none" rtlCol="0">
            <a:spAutoFit/>
          </a:bodyPr>
          <a:lstStyle/>
          <a:p>
            <a:r>
              <a:rPr lang="en-US" sz="2000" dirty="0" smtClean="0"/>
              <a:t>Remove assembled </a:t>
            </a:r>
            <a:r>
              <a:rPr lang="en-US" sz="2000" dirty="0" err="1" smtClean="0"/>
              <a:t>kmers</a:t>
            </a:r>
            <a:r>
              <a:rPr lang="en-US" sz="2000" dirty="0" smtClean="0"/>
              <a:t> from catalog, then repeat the entire process.</a:t>
            </a:r>
            <a:endParaRPr lang="en-US" sz="2000" dirty="0"/>
          </a:p>
        </p:txBody>
      </p:sp>
      <p:sp>
        <p:nvSpPr>
          <p:cNvPr id="28" name="TextBox 27"/>
          <p:cNvSpPr txBox="1"/>
          <p:nvPr/>
        </p:nvSpPr>
        <p:spPr>
          <a:xfrm>
            <a:off x="925199" y="5554131"/>
            <a:ext cx="4113401" cy="400110"/>
          </a:xfrm>
          <a:prstGeom prst="rect">
            <a:avLst/>
          </a:prstGeom>
          <a:noFill/>
        </p:spPr>
        <p:txBody>
          <a:bodyPr wrap="none" rtlCol="0">
            <a:spAutoFit/>
          </a:bodyPr>
          <a:lstStyle/>
          <a:p>
            <a:r>
              <a:rPr lang="en-US" sz="2000" dirty="0" smtClean="0"/>
              <a:t>Report </a:t>
            </a:r>
            <a:r>
              <a:rPr lang="en-US" sz="2000" dirty="0" err="1" smtClean="0"/>
              <a:t>contig</a:t>
            </a:r>
            <a:r>
              <a:rPr lang="en-US" sz="2000" dirty="0" smtClean="0"/>
              <a:t>:      </a:t>
            </a:r>
            <a:r>
              <a:rPr lang="en-US" sz="2000" b="1" dirty="0" smtClean="0">
                <a:solidFill>
                  <a:srgbClr val="660066"/>
                </a:solidFill>
              </a:rPr>
              <a:t>….</a:t>
            </a:r>
            <a:r>
              <a:rPr lang="en-US" sz="2000" b="1" dirty="0" smtClean="0">
                <a:solidFill>
                  <a:srgbClr val="FF0000"/>
                </a:solidFill>
              </a:rPr>
              <a:t>AAGATTACAGA</a:t>
            </a:r>
            <a:r>
              <a:rPr lang="en-US" sz="2000" b="1" dirty="0" smtClean="0">
                <a:solidFill>
                  <a:schemeClr val="accent1"/>
                </a:solidFill>
              </a:rPr>
              <a:t>…. </a:t>
            </a:r>
            <a:endParaRPr lang="en-US" sz="2000" b="1" dirty="0">
              <a:solidFill>
                <a:schemeClr val="accent1"/>
              </a:solidFill>
            </a:endParaRPr>
          </a:p>
        </p:txBody>
      </p:sp>
      <p:pic>
        <p:nvPicPr>
          <p:cNvPr id="30" name="Picture 29" descr="inchworm-logo-med.jpg"/>
          <p:cNvPicPr>
            <a:picLocks noChangeAspect="1"/>
          </p:cNvPicPr>
          <p:nvPr/>
        </p:nvPicPr>
        <p:blipFill>
          <a:blip r:embed="rId3"/>
          <a:stretch>
            <a:fillRect/>
          </a:stretch>
        </p:blipFill>
        <p:spPr>
          <a:xfrm>
            <a:off x="388540" y="165415"/>
            <a:ext cx="1159532" cy="1159532"/>
          </a:xfrm>
          <a:prstGeom prst="rect">
            <a:avLst/>
          </a:prstGeom>
        </p:spPr>
      </p:pic>
    </p:spTree>
    <p:extLst>
      <p:ext uri="{BB962C8B-B14F-4D97-AF65-F5344CB8AC3E}">
        <p14:creationId xmlns:p14="http://schemas.microsoft.com/office/powerpoint/2010/main" val="1520228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7" name="Picture 6" descr="inchworm-logo-med.jpg"/>
          <p:cNvPicPr>
            <a:picLocks noChangeAspect="1"/>
          </p:cNvPicPr>
          <p:nvPr/>
        </p:nvPicPr>
        <p:blipFill>
          <a:blip r:embed="rId3"/>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spTree>
    <p:extLst>
      <p:ext uri="{BB962C8B-B14F-4D97-AF65-F5344CB8AC3E}">
        <p14:creationId xmlns:p14="http://schemas.microsoft.com/office/powerpoint/2010/main" val="32475957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7" name="Picture 6" descr="inchworm-logo-med.jpg"/>
          <p:cNvPicPr>
            <a:picLocks noChangeAspect="1"/>
          </p:cNvPicPr>
          <p:nvPr/>
        </p:nvPicPr>
        <p:blipFill>
          <a:blip r:embed="rId4"/>
          <a:stretch>
            <a:fillRect/>
          </a:stretch>
        </p:blipFill>
        <p:spPr>
          <a:xfrm>
            <a:off x="388540" y="165415"/>
            <a:ext cx="1159532" cy="1159532"/>
          </a:xfrm>
          <a:prstGeom prst="rect">
            <a:avLst/>
          </a:prstGeom>
        </p:spPr>
      </p:pic>
      <p:grpSp>
        <p:nvGrpSpPr>
          <p:cNvPr id="13" name="Group 12"/>
          <p:cNvGrpSpPr/>
          <p:nvPr/>
        </p:nvGrpSpPr>
        <p:grpSpPr>
          <a:xfrm>
            <a:off x="1438304" y="1789854"/>
            <a:ext cx="2571144" cy="548633"/>
            <a:chOff x="1438304" y="1789854"/>
            <a:chExt cx="2571144" cy="548633"/>
          </a:xfrm>
        </p:grpSpPr>
        <p:sp>
          <p:nvSpPr>
            <p:cNvPr id="3" name="Rectangle 2"/>
            <p:cNvSpPr/>
            <p:nvPr/>
          </p:nvSpPr>
          <p:spPr>
            <a:xfrm>
              <a:off x="1438304" y="1789854"/>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87700" y="1789854"/>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27572" y="1789854"/>
              <a:ext cx="549968" cy="199811"/>
            </a:xfrm>
            <a:prstGeom prst="rect">
              <a:avLst/>
            </a:prstGeom>
            <a:solidFill>
              <a:srgbClr val="EFD03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8304" y="2138676"/>
              <a:ext cx="1181100" cy="199811"/>
            </a:xfrm>
            <a:prstGeom prst="rect">
              <a:avLst/>
            </a:prstGeom>
            <a:solidFill>
              <a:srgbClr val="E66D27"/>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637732" y="2138676"/>
              <a:ext cx="821748" cy="199811"/>
            </a:xfrm>
            <a:prstGeom prst="rect">
              <a:avLst/>
            </a:prstGeom>
            <a:solidFill>
              <a:srgbClr val="338933"/>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p:cNvSpPr txBox="1"/>
          <p:nvPr/>
        </p:nvSpPr>
        <p:spPr>
          <a:xfrm>
            <a:off x="465058" y="1721933"/>
            <a:ext cx="894746" cy="307777"/>
          </a:xfrm>
          <a:prstGeom prst="rect">
            <a:avLst/>
          </a:prstGeom>
          <a:noFill/>
        </p:spPr>
        <p:txBody>
          <a:bodyPr wrap="none" rtlCol="0">
            <a:spAutoFit/>
          </a:bodyPr>
          <a:lstStyle/>
          <a:p>
            <a:r>
              <a:rPr lang="en-US" sz="1400" dirty="0" smtClean="0"/>
              <a:t>Isoform A</a:t>
            </a:r>
            <a:endParaRPr lang="en-US" sz="1400" dirty="0"/>
          </a:p>
        </p:txBody>
      </p:sp>
      <p:sp>
        <p:nvSpPr>
          <p:cNvPr id="15" name="TextBox 14"/>
          <p:cNvSpPr txBox="1"/>
          <p:nvPr/>
        </p:nvSpPr>
        <p:spPr>
          <a:xfrm>
            <a:off x="454898" y="2030305"/>
            <a:ext cx="888522" cy="307777"/>
          </a:xfrm>
          <a:prstGeom prst="rect">
            <a:avLst/>
          </a:prstGeom>
          <a:noFill/>
        </p:spPr>
        <p:txBody>
          <a:bodyPr wrap="none" rtlCol="0">
            <a:spAutoFit/>
          </a:bodyPr>
          <a:lstStyle/>
          <a:p>
            <a:r>
              <a:rPr lang="en-US" sz="1400" dirty="0" smtClean="0"/>
              <a:t>Isoform B</a:t>
            </a:r>
            <a:endParaRPr lang="en-US" sz="1400" dirty="0"/>
          </a:p>
        </p:txBody>
      </p:sp>
      <p:sp>
        <p:nvSpPr>
          <p:cNvPr id="16" name="TextBox 15"/>
          <p:cNvSpPr txBox="1"/>
          <p:nvPr/>
        </p:nvSpPr>
        <p:spPr>
          <a:xfrm>
            <a:off x="308242" y="2877820"/>
            <a:ext cx="1312466" cy="523220"/>
          </a:xfrm>
          <a:prstGeom prst="rect">
            <a:avLst/>
          </a:prstGeom>
          <a:noFill/>
        </p:spPr>
        <p:txBody>
          <a:bodyPr wrap="none" rtlCol="0">
            <a:spAutoFit/>
          </a:bodyPr>
          <a:lstStyle/>
          <a:p>
            <a:r>
              <a:rPr lang="en-US" sz="1400" dirty="0" smtClean="0"/>
              <a:t>Graphical</a:t>
            </a:r>
            <a:br>
              <a:rPr lang="en-US" sz="1400" dirty="0" smtClean="0"/>
            </a:br>
            <a:r>
              <a:rPr lang="en-US" sz="1400" dirty="0" smtClean="0"/>
              <a:t>representation</a:t>
            </a:r>
            <a:endParaRPr lang="en-US" sz="1400" dirty="0"/>
          </a:p>
        </p:txBody>
      </p:sp>
      <p:sp>
        <p:nvSpPr>
          <p:cNvPr id="17" name="TextBox 16"/>
          <p:cNvSpPr txBox="1"/>
          <p:nvPr/>
        </p:nvSpPr>
        <p:spPr>
          <a:xfrm>
            <a:off x="438330" y="1400202"/>
            <a:ext cx="1995145" cy="369332"/>
          </a:xfrm>
          <a:prstGeom prst="rect">
            <a:avLst/>
          </a:prstGeom>
          <a:noFill/>
        </p:spPr>
        <p:txBody>
          <a:bodyPr wrap="none" rtlCol="0">
            <a:spAutoFit/>
          </a:bodyPr>
          <a:lstStyle/>
          <a:p>
            <a:r>
              <a:rPr lang="en-US" dirty="0" smtClean="0"/>
              <a:t>Expressed isoforms</a:t>
            </a:r>
            <a:endParaRPr lang="en-US" dirty="0"/>
          </a:p>
        </p:txBody>
      </p:sp>
      <p:grpSp>
        <p:nvGrpSpPr>
          <p:cNvPr id="19" name="Group 18"/>
          <p:cNvGrpSpPr/>
          <p:nvPr/>
        </p:nvGrpSpPr>
        <p:grpSpPr>
          <a:xfrm>
            <a:off x="4009448" y="1370489"/>
            <a:ext cx="1190500" cy="978687"/>
            <a:chOff x="4009448" y="1370489"/>
            <a:chExt cx="1190500" cy="978687"/>
          </a:xfrm>
        </p:grpSpPr>
        <p:sp>
          <p:nvSpPr>
            <p:cNvPr id="5" name="TextBox 4"/>
            <p:cNvSpPr txBox="1"/>
            <p:nvPr/>
          </p:nvSpPr>
          <p:spPr>
            <a:xfrm>
              <a:off x="4185224" y="1687161"/>
              <a:ext cx="664365" cy="369332"/>
            </a:xfrm>
            <a:prstGeom prst="rect">
              <a:avLst/>
            </a:prstGeom>
            <a:noFill/>
          </p:spPr>
          <p:txBody>
            <a:bodyPr wrap="none" rtlCol="0">
              <a:spAutoFit/>
            </a:bodyPr>
            <a:lstStyle/>
            <a:p>
              <a:r>
                <a:rPr lang="en-US" dirty="0" smtClean="0"/>
                <a:t>(low)</a:t>
              </a:r>
              <a:endParaRPr lang="en-US" dirty="0"/>
            </a:p>
          </p:txBody>
        </p:sp>
        <p:sp>
          <p:nvSpPr>
            <p:cNvPr id="6" name="TextBox 5"/>
            <p:cNvSpPr txBox="1"/>
            <p:nvPr/>
          </p:nvSpPr>
          <p:spPr>
            <a:xfrm>
              <a:off x="4149842" y="1979844"/>
              <a:ext cx="728835" cy="369332"/>
            </a:xfrm>
            <a:prstGeom prst="rect">
              <a:avLst/>
            </a:prstGeom>
            <a:noFill/>
          </p:spPr>
          <p:txBody>
            <a:bodyPr wrap="none" rtlCol="0">
              <a:spAutoFit/>
            </a:bodyPr>
            <a:lstStyle/>
            <a:p>
              <a:r>
                <a:rPr lang="en-US" dirty="0" smtClean="0"/>
                <a:t>(high)</a:t>
              </a:r>
              <a:endParaRPr lang="en-US" dirty="0"/>
            </a:p>
          </p:txBody>
        </p:sp>
        <p:sp>
          <p:nvSpPr>
            <p:cNvPr id="18" name="TextBox 17"/>
            <p:cNvSpPr txBox="1"/>
            <p:nvPr/>
          </p:nvSpPr>
          <p:spPr>
            <a:xfrm>
              <a:off x="4009448" y="1370489"/>
              <a:ext cx="1190500" cy="369332"/>
            </a:xfrm>
            <a:prstGeom prst="rect">
              <a:avLst/>
            </a:prstGeom>
            <a:noFill/>
          </p:spPr>
          <p:txBody>
            <a:bodyPr wrap="none" rtlCol="0">
              <a:spAutoFit/>
            </a:bodyPr>
            <a:lstStyle/>
            <a:p>
              <a:r>
                <a:rPr lang="en-US" dirty="0" smtClean="0"/>
                <a:t>Expression</a:t>
              </a:r>
              <a:endParaRPr lang="en-US" dirty="0"/>
            </a:p>
          </p:txBody>
        </p:sp>
      </p:grpSp>
    </p:spTree>
    <p:extLst>
      <p:ext uri="{BB962C8B-B14F-4D97-AF65-F5344CB8AC3E}">
        <p14:creationId xmlns:p14="http://schemas.microsoft.com/office/powerpoint/2010/main" val="35162528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2147084" y="6403628"/>
            <a:ext cx="5264783" cy="369332"/>
          </a:xfrm>
          <a:prstGeom prst="rect">
            <a:avLst/>
          </a:prstGeom>
          <a:noFill/>
        </p:spPr>
        <p:txBody>
          <a:bodyPr wrap="none" rtlCol="0">
            <a:spAutoFit/>
          </a:bodyPr>
          <a:lstStyle/>
          <a:p>
            <a:r>
              <a:rPr lang="en-US" dirty="0" smtClean="0">
                <a:solidFill>
                  <a:schemeClr val="bg1"/>
                </a:solidFill>
              </a:rPr>
              <a:t>From https</a:t>
            </a:r>
            <a:r>
              <a:rPr lang="en-US" dirty="0">
                <a:solidFill>
                  <a:schemeClr val="bg1"/>
                </a:solidFill>
              </a:rPr>
              <a:t>://</a:t>
            </a:r>
            <a:r>
              <a:rPr lang="en-US" dirty="0" err="1">
                <a:solidFill>
                  <a:schemeClr val="bg1"/>
                </a:solidFill>
              </a:rPr>
              <a:t>www.genome.gov</a:t>
            </a:r>
            <a:r>
              <a:rPr lang="en-US" dirty="0">
                <a:solidFill>
                  <a:schemeClr val="bg1"/>
                </a:solidFill>
              </a:rPr>
              <a:t>/</a:t>
            </a:r>
            <a:r>
              <a:rPr lang="en-US" dirty="0" err="1">
                <a:solidFill>
                  <a:schemeClr val="bg1"/>
                </a:solidFill>
              </a:rPr>
              <a:t>sequencingcostsdata</a:t>
            </a:r>
            <a:r>
              <a:rPr lang="en-US" dirty="0">
                <a:solidFill>
                  <a:schemeClr val="bg1"/>
                </a:solidFill>
              </a:rPr>
              <a:t>/</a:t>
            </a:r>
          </a:p>
        </p:txBody>
      </p:sp>
    </p:spTree>
    <p:extLst>
      <p:ext uri="{BB962C8B-B14F-4D97-AF65-F5344CB8AC3E}">
        <p14:creationId xmlns:p14="http://schemas.microsoft.com/office/powerpoint/2010/main" val="2900427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6" name="Picture 5"/>
          <p:cNvPicPr>
            <a:picLocks noChangeAspect="1"/>
          </p:cNvPicPr>
          <p:nvPr/>
        </p:nvPicPr>
        <p:blipFill>
          <a:blip r:embed="rId4"/>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5"/>
          <a:stretch>
            <a:fillRect/>
          </a:stretch>
        </p:blipFill>
        <p:spPr>
          <a:xfrm>
            <a:off x="388540" y="165415"/>
            <a:ext cx="1159532" cy="1159532"/>
          </a:xfrm>
          <a:prstGeom prst="rect">
            <a:avLst/>
          </a:prstGeom>
        </p:spPr>
      </p:pic>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334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665088" y="4148668"/>
            <a:ext cx="2441744" cy="1151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529386" y="3126506"/>
            <a:ext cx="1339714" cy="646331"/>
          </a:xfrm>
          <a:prstGeom prst="rect">
            <a:avLst/>
          </a:prstGeom>
          <a:noFill/>
          <a:ln w="28575" cmpd="sng">
            <a:solidFill>
              <a:schemeClr val="tx1"/>
            </a:solidFill>
            <a:prstDash val="sysDash"/>
          </a:ln>
        </p:spPr>
        <p:txBody>
          <a:bodyPr wrap="square" rtlCol="0">
            <a:spAutoFit/>
          </a:bodyPr>
          <a:lstStyle/>
          <a:p>
            <a:r>
              <a:rPr lang="en-US" dirty="0" smtClean="0"/>
              <a:t>No k-</a:t>
            </a:r>
            <a:r>
              <a:rPr lang="en-US" dirty="0" err="1" smtClean="0"/>
              <a:t>mers</a:t>
            </a:r>
            <a:r>
              <a:rPr lang="en-US" dirty="0" smtClean="0"/>
              <a:t> in common</a:t>
            </a:r>
            <a:endParaRPr lang="en-US" dirty="0"/>
          </a:p>
        </p:txBody>
      </p:sp>
    </p:spTree>
    <p:extLst>
      <p:ext uri="{BB962C8B-B14F-4D97-AF65-F5344CB8AC3E}">
        <p14:creationId xmlns:p14="http://schemas.microsoft.com/office/powerpoint/2010/main" val="3693549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143000"/>
          </a:xfrm>
        </p:spPr>
        <p:txBody>
          <a:bodyPr>
            <a:normAutofit/>
          </a:bodyPr>
          <a:lstStyle/>
          <a:p>
            <a:r>
              <a:rPr lang="en-US" sz="2800" dirty="0" smtClean="0"/>
              <a:t>Inchworm </a:t>
            </a:r>
            <a:r>
              <a:rPr lang="en-US" sz="2800" dirty="0" err="1" smtClean="0"/>
              <a:t>Contigs</a:t>
            </a:r>
            <a:r>
              <a:rPr lang="en-US" sz="2800" dirty="0" smtClean="0"/>
              <a:t> from Alt-Spliced Transcripts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pic>
        <p:nvPicPr>
          <p:cNvPr id="7" name="Picture 6" descr="inchworm-logo-med.jpg"/>
          <p:cNvPicPr>
            <a:picLocks noChangeAspect="1"/>
          </p:cNvPicPr>
          <p:nvPr/>
        </p:nvPicPr>
        <p:blipFill>
          <a:blip r:embed="rId6"/>
          <a:stretch>
            <a:fillRect/>
          </a:stretch>
        </p:blipFill>
        <p:spPr>
          <a:xfrm>
            <a:off x="388540" y="165415"/>
            <a:ext cx="1159532" cy="1159532"/>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072737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80" y="122238"/>
            <a:ext cx="8229600" cy="1143000"/>
          </a:xfrm>
        </p:spPr>
        <p:txBody>
          <a:bodyPr>
            <a:normAutofit/>
          </a:bodyPr>
          <a:lstStyle/>
          <a:p>
            <a:r>
              <a:rPr lang="en-US" sz="2800" dirty="0" smtClean="0"/>
              <a:t>Chrysalis Re-groups Related Inchworm </a:t>
            </a:r>
            <a:r>
              <a:rPr lang="en-US" sz="2800" dirty="0" err="1" smtClean="0"/>
              <a:t>Contigs</a:t>
            </a:r>
            <a:endParaRPr lang="en-US" sz="2800" dirty="0"/>
          </a:p>
        </p:txBody>
      </p:sp>
      <p:pic>
        <p:nvPicPr>
          <p:cNvPr id="4" name="Picture 3"/>
          <p:cNvPicPr>
            <a:picLocks noChangeAspect="1"/>
          </p:cNvPicPr>
          <p:nvPr/>
        </p:nvPicPr>
        <p:blipFill>
          <a:blip r:embed="rId3"/>
          <a:stretch>
            <a:fillRect/>
          </a:stretch>
        </p:blipFill>
        <p:spPr>
          <a:xfrm>
            <a:off x="698500" y="2857500"/>
            <a:ext cx="3341428" cy="837351"/>
          </a:xfrm>
          <a:prstGeom prst="rect">
            <a:avLst/>
          </a:prstGeom>
        </p:spPr>
      </p:pic>
      <p:pic>
        <p:nvPicPr>
          <p:cNvPr id="5" name="Picture 4"/>
          <p:cNvPicPr>
            <a:picLocks noChangeAspect="1"/>
          </p:cNvPicPr>
          <p:nvPr/>
        </p:nvPicPr>
        <p:blipFill>
          <a:blip r:embed="rId4"/>
          <a:stretch>
            <a:fillRect/>
          </a:stretch>
        </p:blipFill>
        <p:spPr>
          <a:xfrm>
            <a:off x="6019800" y="3873500"/>
            <a:ext cx="2070100" cy="1196058"/>
          </a:xfrm>
          <a:prstGeom prst="rect">
            <a:avLst/>
          </a:prstGeom>
        </p:spPr>
      </p:pic>
      <p:pic>
        <p:nvPicPr>
          <p:cNvPr id="6" name="Picture 5"/>
          <p:cNvPicPr>
            <a:picLocks noChangeAspect="1"/>
          </p:cNvPicPr>
          <p:nvPr/>
        </p:nvPicPr>
        <p:blipFill>
          <a:blip r:embed="rId5"/>
          <a:stretch>
            <a:fillRect/>
          </a:stretch>
        </p:blipFill>
        <p:spPr>
          <a:xfrm>
            <a:off x="5597356" y="2660650"/>
            <a:ext cx="2441744" cy="273556"/>
          </a:xfrm>
          <a:prstGeom prst="rect">
            <a:avLst/>
          </a:prstGeom>
        </p:spPr>
      </p:pic>
      <p:sp>
        <p:nvSpPr>
          <p:cNvPr id="8" name="TextBox 7"/>
          <p:cNvSpPr txBox="1"/>
          <p:nvPr/>
        </p:nvSpPr>
        <p:spPr>
          <a:xfrm>
            <a:off x="6870700" y="3080042"/>
            <a:ext cx="369888" cy="538609"/>
          </a:xfrm>
          <a:prstGeom prst="rect">
            <a:avLst/>
          </a:prstGeom>
          <a:noFill/>
        </p:spPr>
        <p:txBody>
          <a:bodyPr wrap="none" rtlCol="0">
            <a:spAutoFit/>
          </a:bodyPr>
          <a:lstStyle/>
          <a:p>
            <a:r>
              <a:rPr lang="en-US" sz="2900" b="1" dirty="0" smtClean="0"/>
              <a:t>+</a:t>
            </a:r>
            <a:endParaRPr lang="en-US" sz="2900" b="1" dirty="0"/>
          </a:p>
        </p:txBody>
      </p:sp>
      <p:sp>
        <p:nvSpPr>
          <p:cNvPr id="9" name="Right Arrow 8"/>
          <p:cNvSpPr/>
          <p:nvPr/>
        </p:nvSpPr>
        <p:spPr>
          <a:xfrm>
            <a:off x="4508500" y="3357876"/>
            <a:ext cx="660400" cy="4199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389844" y="3030331"/>
            <a:ext cx="1229899" cy="1215232"/>
            <a:chOff x="6389844" y="3030331"/>
            <a:chExt cx="1229899" cy="1215232"/>
          </a:xfrm>
        </p:grpSpPr>
        <p:sp>
          <p:nvSpPr>
            <p:cNvPr id="11" name="Freeform 10"/>
            <p:cNvSpPr/>
            <p:nvPr/>
          </p:nvSpPr>
          <p:spPr>
            <a:xfrm>
              <a:off x="7101897" y="303033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flipH="1">
              <a:off x="6389844" y="3047051"/>
              <a:ext cx="517846" cy="1198512"/>
            </a:xfrm>
            <a:custGeom>
              <a:avLst/>
              <a:gdLst>
                <a:gd name="connsiteX0" fmla="*/ 234263 w 517846"/>
                <a:gd name="connsiteY0" fmla="*/ 2600 h 1198512"/>
                <a:gd name="connsiteX1" fmla="*/ 12329 w 517846"/>
                <a:gd name="connsiteY1" fmla="*/ 39587 h 1198512"/>
                <a:gd name="connsiteX2" fmla="*/ 0 w 517846"/>
                <a:gd name="connsiteY2" fmla="*/ 76574 h 1198512"/>
                <a:gd name="connsiteX3" fmla="*/ 12329 w 517846"/>
                <a:gd name="connsiteY3" fmla="*/ 150548 h 1198512"/>
                <a:gd name="connsiteX4" fmla="*/ 61648 w 517846"/>
                <a:gd name="connsiteY4" fmla="*/ 224522 h 1198512"/>
                <a:gd name="connsiteX5" fmla="*/ 110967 w 517846"/>
                <a:gd name="connsiteY5" fmla="*/ 286167 h 1198512"/>
                <a:gd name="connsiteX6" fmla="*/ 147956 w 517846"/>
                <a:gd name="connsiteY6" fmla="*/ 310825 h 1198512"/>
                <a:gd name="connsiteX7" fmla="*/ 172615 w 517846"/>
                <a:gd name="connsiteY7" fmla="*/ 384799 h 1198512"/>
                <a:gd name="connsiteX8" fmla="*/ 221934 w 517846"/>
                <a:gd name="connsiteY8" fmla="*/ 471102 h 1198512"/>
                <a:gd name="connsiteX9" fmla="*/ 246593 w 517846"/>
                <a:gd name="connsiteY9" fmla="*/ 545076 h 1198512"/>
                <a:gd name="connsiteX10" fmla="*/ 345231 w 517846"/>
                <a:gd name="connsiteY10" fmla="*/ 619050 h 1198512"/>
                <a:gd name="connsiteX11" fmla="*/ 394549 w 517846"/>
                <a:gd name="connsiteY11" fmla="*/ 693024 h 1198512"/>
                <a:gd name="connsiteX12" fmla="*/ 406879 w 517846"/>
                <a:gd name="connsiteY12" fmla="*/ 730011 h 1198512"/>
                <a:gd name="connsiteX13" fmla="*/ 443868 w 517846"/>
                <a:gd name="connsiteY13" fmla="*/ 754669 h 1198512"/>
                <a:gd name="connsiteX14" fmla="*/ 468527 w 517846"/>
                <a:gd name="connsiteY14" fmla="*/ 791656 h 1198512"/>
                <a:gd name="connsiteX15" fmla="*/ 493187 w 517846"/>
                <a:gd name="connsiteY15" fmla="*/ 816313 h 1198512"/>
                <a:gd name="connsiteX16" fmla="*/ 517846 w 517846"/>
                <a:gd name="connsiteY16" fmla="*/ 890287 h 1198512"/>
                <a:gd name="connsiteX17" fmla="*/ 505516 w 517846"/>
                <a:gd name="connsiteY17" fmla="*/ 1050564 h 1198512"/>
                <a:gd name="connsiteX18" fmla="*/ 493187 w 517846"/>
                <a:gd name="connsiteY18" fmla="*/ 1087551 h 1198512"/>
                <a:gd name="connsiteX19" fmla="*/ 456198 w 517846"/>
                <a:gd name="connsiteY19" fmla="*/ 1112209 h 1198512"/>
                <a:gd name="connsiteX20" fmla="*/ 443868 w 517846"/>
                <a:gd name="connsiteY20" fmla="*/ 1149196 h 1198512"/>
                <a:gd name="connsiteX21" fmla="*/ 406879 w 517846"/>
                <a:gd name="connsiteY21" fmla="*/ 1161525 h 1198512"/>
                <a:gd name="connsiteX22" fmla="*/ 332901 w 517846"/>
                <a:gd name="connsiteY22" fmla="*/ 1198512 h 1198512"/>
                <a:gd name="connsiteX23" fmla="*/ 246593 w 517846"/>
                <a:gd name="connsiteY23" fmla="*/ 1186183 h 119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7846" h="1198512">
                  <a:moveTo>
                    <a:pt x="234263" y="2600"/>
                  </a:moveTo>
                  <a:cubicBezTo>
                    <a:pt x="216230" y="3802"/>
                    <a:pt x="57150" y="-16437"/>
                    <a:pt x="12329" y="39587"/>
                  </a:cubicBezTo>
                  <a:cubicBezTo>
                    <a:pt x="4210" y="49735"/>
                    <a:pt x="4110" y="64245"/>
                    <a:pt x="0" y="76574"/>
                  </a:cubicBezTo>
                  <a:cubicBezTo>
                    <a:pt x="4110" y="101232"/>
                    <a:pt x="2714" y="127473"/>
                    <a:pt x="12329" y="150548"/>
                  </a:cubicBezTo>
                  <a:cubicBezTo>
                    <a:pt x="23728" y="177904"/>
                    <a:pt x="45208" y="199864"/>
                    <a:pt x="61648" y="224522"/>
                  </a:cubicBezTo>
                  <a:cubicBezTo>
                    <a:pt x="79960" y="251988"/>
                    <a:pt x="85867" y="266088"/>
                    <a:pt x="110967" y="286167"/>
                  </a:cubicBezTo>
                  <a:cubicBezTo>
                    <a:pt x="122538" y="295423"/>
                    <a:pt x="135626" y="302606"/>
                    <a:pt x="147956" y="310825"/>
                  </a:cubicBezTo>
                  <a:cubicBezTo>
                    <a:pt x="156176" y="335483"/>
                    <a:pt x="158197" y="363173"/>
                    <a:pt x="172615" y="384799"/>
                  </a:cubicBezTo>
                  <a:cubicBezTo>
                    <a:pt x="194856" y="418159"/>
                    <a:pt x="206292" y="432000"/>
                    <a:pt x="221934" y="471102"/>
                  </a:cubicBezTo>
                  <a:cubicBezTo>
                    <a:pt x="231588" y="495235"/>
                    <a:pt x="228213" y="526698"/>
                    <a:pt x="246593" y="545076"/>
                  </a:cubicBezTo>
                  <a:cubicBezTo>
                    <a:pt x="317432" y="615911"/>
                    <a:pt x="280672" y="597532"/>
                    <a:pt x="345231" y="619050"/>
                  </a:cubicBezTo>
                  <a:cubicBezTo>
                    <a:pt x="361670" y="643708"/>
                    <a:pt x="385177" y="664909"/>
                    <a:pt x="394549" y="693024"/>
                  </a:cubicBezTo>
                  <a:cubicBezTo>
                    <a:pt x="398659" y="705353"/>
                    <a:pt x="398760" y="719863"/>
                    <a:pt x="406879" y="730011"/>
                  </a:cubicBezTo>
                  <a:cubicBezTo>
                    <a:pt x="416136" y="741582"/>
                    <a:pt x="431538" y="746450"/>
                    <a:pt x="443868" y="754669"/>
                  </a:cubicBezTo>
                  <a:cubicBezTo>
                    <a:pt x="452088" y="766998"/>
                    <a:pt x="459270" y="780086"/>
                    <a:pt x="468527" y="791656"/>
                  </a:cubicBezTo>
                  <a:cubicBezTo>
                    <a:pt x="475789" y="800733"/>
                    <a:pt x="487988" y="805916"/>
                    <a:pt x="493187" y="816313"/>
                  </a:cubicBezTo>
                  <a:cubicBezTo>
                    <a:pt x="504812" y="839561"/>
                    <a:pt x="517846" y="890287"/>
                    <a:pt x="517846" y="890287"/>
                  </a:cubicBezTo>
                  <a:cubicBezTo>
                    <a:pt x="513736" y="943713"/>
                    <a:pt x="512162" y="997394"/>
                    <a:pt x="505516" y="1050564"/>
                  </a:cubicBezTo>
                  <a:cubicBezTo>
                    <a:pt x="503904" y="1063460"/>
                    <a:pt x="501306" y="1077403"/>
                    <a:pt x="493187" y="1087551"/>
                  </a:cubicBezTo>
                  <a:cubicBezTo>
                    <a:pt x="483930" y="1099122"/>
                    <a:pt x="468528" y="1103990"/>
                    <a:pt x="456198" y="1112209"/>
                  </a:cubicBezTo>
                  <a:cubicBezTo>
                    <a:pt x="452088" y="1124538"/>
                    <a:pt x="453058" y="1140007"/>
                    <a:pt x="443868" y="1149196"/>
                  </a:cubicBezTo>
                  <a:cubicBezTo>
                    <a:pt x="434678" y="1158386"/>
                    <a:pt x="418504" y="1155713"/>
                    <a:pt x="406879" y="1161525"/>
                  </a:cubicBezTo>
                  <a:cubicBezTo>
                    <a:pt x="311273" y="1209325"/>
                    <a:pt x="425874" y="1167523"/>
                    <a:pt x="332901" y="1198512"/>
                  </a:cubicBezTo>
                  <a:lnTo>
                    <a:pt x="246593" y="1186183"/>
                  </a:ln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4" name="Picture 13" descr="ChrysalisLogo2011.png"/>
          <p:cNvPicPr>
            <a:picLocks noChangeAspect="1"/>
          </p:cNvPicPr>
          <p:nvPr/>
        </p:nvPicPr>
        <p:blipFill>
          <a:blip r:embed="rId6"/>
          <a:stretch>
            <a:fillRect/>
          </a:stretch>
        </p:blipFill>
        <p:spPr>
          <a:xfrm>
            <a:off x="7728187" y="3081824"/>
            <a:ext cx="1127841" cy="1127841"/>
          </a:xfrm>
          <a:prstGeom prst="rect">
            <a:avLst/>
          </a:prstGeom>
        </p:spPr>
      </p:pic>
      <p:sp>
        <p:nvSpPr>
          <p:cNvPr id="3" name="TextBox 2"/>
          <p:cNvSpPr txBox="1"/>
          <p:nvPr/>
        </p:nvSpPr>
        <p:spPr>
          <a:xfrm>
            <a:off x="4916330" y="5354321"/>
            <a:ext cx="3982719" cy="646331"/>
          </a:xfrm>
          <a:prstGeom prst="rect">
            <a:avLst/>
          </a:prstGeom>
          <a:noFill/>
        </p:spPr>
        <p:txBody>
          <a:bodyPr wrap="square" rtlCol="0">
            <a:spAutoFit/>
          </a:bodyPr>
          <a:lstStyle/>
          <a:p>
            <a:r>
              <a:rPr lang="en-US" dirty="0" smtClean="0"/>
              <a:t>Chrysalis uses (k-1) overlaps and read support to link related Inchworm </a:t>
            </a:r>
            <a:r>
              <a:rPr lang="en-US" dirty="0" err="1" smtClean="0"/>
              <a:t>contigs</a:t>
            </a:r>
            <a:endParaRPr lang="en-US" dirty="0"/>
          </a:p>
        </p:txBody>
      </p:sp>
    </p:spTree>
    <p:extLst>
      <p:ext uri="{BB962C8B-B14F-4D97-AF65-F5344CB8AC3E}">
        <p14:creationId xmlns:p14="http://schemas.microsoft.com/office/powerpoint/2010/main" val="340211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12749" y="4580018"/>
            <a:ext cx="8085241" cy="1878599"/>
          </a:xfrm>
          <a:prstGeom prst="rect">
            <a:avLst/>
          </a:prstGeom>
        </p:spPr>
      </p:pic>
      <p:pic>
        <p:nvPicPr>
          <p:cNvPr id="8" name="Picture 7"/>
          <p:cNvPicPr>
            <a:picLocks noChangeAspect="1"/>
          </p:cNvPicPr>
          <p:nvPr/>
        </p:nvPicPr>
        <p:blipFill>
          <a:blip r:embed="rId4"/>
          <a:stretch>
            <a:fillRect/>
          </a:stretch>
        </p:blipFill>
        <p:spPr>
          <a:xfrm>
            <a:off x="512749" y="1108231"/>
            <a:ext cx="2615660" cy="1579929"/>
          </a:xfrm>
          <a:prstGeom prst="rect">
            <a:avLst/>
          </a:prstGeom>
        </p:spPr>
      </p:pic>
      <p:pic>
        <p:nvPicPr>
          <p:cNvPr id="11" name="Picture 10" descr="ChrysalisLogo2011.png"/>
          <p:cNvPicPr>
            <a:picLocks noChangeAspect="1"/>
          </p:cNvPicPr>
          <p:nvPr/>
        </p:nvPicPr>
        <p:blipFill>
          <a:blip r:embed="rId5"/>
          <a:stretch>
            <a:fillRect/>
          </a:stretch>
        </p:blipFill>
        <p:spPr>
          <a:xfrm>
            <a:off x="3521947" y="1941987"/>
            <a:ext cx="1803399" cy="1803399"/>
          </a:xfrm>
          <a:prstGeom prst="rect">
            <a:avLst/>
          </a:prstGeom>
        </p:spPr>
      </p:pic>
      <p:sp>
        <p:nvSpPr>
          <p:cNvPr id="12" name="Right Arrow 11"/>
          <p:cNvSpPr/>
          <p:nvPr/>
        </p:nvSpPr>
        <p:spPr>
          <a:xfrm rot="2893236">
            <a:off x="2142606" y="3257153"/>
            <a:ext cx="2042917" cy="2704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344309" y="242585"/>
            <a:ext cx="2248125" cy="784830"/>
          </a:xfrm>
          <a:prstGeom prst="rect">
            <a:avLst/>
          </a:prstGeom>
          <a:noFill/>
        </p:spPr>
        <p:txBody>
          <a:bodyPr wrap="none" rtlCol="0">
            <a:spAutoFit/>
          </a:bodyPr>
          <a:lstStyle/>
          <a:p>
            <a:r>
              <a:rPr lang="en-US" sz="4500" dirty="0" smtClean="0">
                <a:solidFill>
                  <a:schemeClr val="accent1">
                    <a:lumMod val="75000"/>
                  </a:schemeClr>
                </a:solidFill>
              </a:rPr>
              <a:t>Chrysalis</a:t>
            </a:r>
            <a:endParaRPr lang="en-US" sz="4500" dirty="0">
              <a:solidFill>
                <a:schemeClr val="accent1">
                  <a:lumMod val="75000"/>
                </a:schemeClr>
              </a:solidFill>
            </a:endParaRPr>
          </a:p>
        </p:txBody>
      </p:sp>
      <p:sp>
        <p:nvSpPr>
          <p:cNvPr id="9" name="TextBox 8"/>
          <p:cNvSpPr txBox="1"/>
          <p:nvPr/>
        </p:nvSpPr>
        <p:spPr>
          <a:xfrm>
            <a:off x="563553" y="3369851"/>
            <a:ext cx="2368582" cy="800219"/>
          </a:xfrm>
          <a:prstGeom prst="rect">
            <a:avLst/>
          </a:prstGeom>
          <a:noFill/>
        </p:spPr>
        <p:txBody>
          <a:bodyPr wrap="none" rtlCol="0">
            <a:spAutoFit/>
          </a:bodyPr>
          <a:lstStyle/>
          <a:p>
            <a:r>
              <a:rPr lang="en-US" sz="2300" dirty="0" smtClean="0"/>
              <a:t>Integrate </a:t>
            </a:r>
            <a:r>
              <a:rPr lang="en-US" sz="2300" dirty="0" err="1" smtClean="0"/>
              <a:t>isoforms</a:t>
            </a:r>
            <a:endParaRPr lang="en-US" sz="2300" dirty="0" smtClean="0"/>
          </a:p>
          <a:p>
            <a:r>
              <a:rPr lang="en-US" sz="2300" dirty="0" smtClean="0"/>
              <a:t>via k-1 overlaps</a:t>
            </a:r>
            <a:endParaRPr lang="en-US" sz="2300" dirty="0"/>
          </a:p>
        </p:txBody>
      </p:sp>
      <p:grpSp>
        <p:nvGrpSpPr>
          <p:cNvPr id="16" name="Group 15"/>
          <p:cNvGrpSpPr/>
          <p:nvPr/>
        </p:nvGrpSpPr>
        <p:grpSpPr>
          <a:xfrm>
            <a:off x="4861828" y="317707"/>
            <a:ext cx="3499000" cy="4368383"/>
            <a:chOff x="4861828" y="317707"/>
            <a:chExt cx="3499000" cy="4368383"/>
          </a:xfrm>
        </p:grpSpPr>
        <p:pic>
          <p:nvPicPr>
            <p:cNvPr id="10" name="Picture 9"/>
            <p:cNvPicPr>
              <a:picLocks noChangeAspect="1"/>
            </p:cNvPicPr>
            <p:nvPr/>
          </p:nvPicPr>
          <p:blipFill>
            <a:blip r:embed="rId6"/>
            <a:stretch>
              <a:fillRect/>
            </a:stretch>
          </p:blipFill>
          <p:spPr>
            <a:xfrm>
              <a:off x="7097268" y="317707"/>
              <a:ext cx="1263560" cy="4368383"/>
            </a:xfrm>
            <a:prstGeom prst="rect">
              <a:avLst/>
            </a:prstGeom>
          </p:spPr>
        </p:pic>
        <p:sp>
          <p:nvSpPr>
            <p:cNvPr id="13" name="Right Arrow 12"/>
            <p:cNvSpPr/>
            <p:nvPr/>
          </p:nvSpPr>
          <p:spPr>
            <a:xfrm rot="19528530">
              <a:off x="6030376" y="3055315"/>
              <a:ext cx="899448" cy="3540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861828" y="3629864"/>
              <a:ext cx="2274982" cy="646331"/>
            </a:xfrm>
            <a:prstGeom prst="rect">
              <a:avLst/>
            </a:prstGeom>
            <a:noFill/>
          </p:spPr>
          <p:txBody>
            <a:bodyPr wrap="none" rtlCol="0">
              <a:spAutoFit/>
            </a:bodyPr>
            <a:lstStyle/>
            <a:p>
              <a:r>
                <a:rPr lang="en-US" dirty="0" smtClean="0"/>
                <a:t>Build de </a:t>
              </a:r>
              <a:r>
                <a:rPr lang="en-US" dirty="0" err="1" smtClean="0"/>
                <a:t>Bruijn</a:t>
              </a:r>
              <a:r>
                <a:rPr lang="en-US" dirty="0" smtClean="0"/>
                <a:t> Graphs</a:t>
              </a:r>
            </a:p>
            <a:p>
              <a:r>
                <a:rPr lang="en-US" dirty="0" smtClean="0"/>
                <a:t>(ideally, one per gene)</a:t>
              </a:r>
              <a:endParaRPr lang="en-US" dirty="0"/>
            </a:p>
          </p:txBody>
        </p:sp>
      </p:grpSp>
    </p:spTree>
    <p:extLst>
      <p:ext uri="{BB962C8B-B14F-4D97-AF65-F5344CB8AC3E}">
        <p14:creationId xmlns:p14="http://schemas.microsoft.com/office/powerpoint/2010/main" val="563082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855" y="-1173083"/>
            <a:ext cx="8561637" cy="8512935"/>
            <a:chOff x="4370226" y="2752504"/>
            <a:chExt cx="3240613" cy="3222179"/>
          </a:xfrm>
        </p:grpSpPr>
        <p:grpSp>
          <p:nvGrpSpPr>
            <p:cNvPr id="5" name="Group 4"/>
            <p:cNvGrpSpPr/>
            <p:nvPr/>
          </p:nvGrpSpPr>
          <p:grpSpPr>
            <a:xfrm>
              <a:off x="4508439" y="2909911"/>
              <a:ext cx="1551535" cy="1490133"/>
              <a:chOff x="4451222" y="2406144"/>
              <a:chExt cx="4059146" cy="3898505"/>
            </a:xfrm>
          </p:grpSpPr>
          <p:sp>
            <p:nvSpPr>
              <p:cNvPr id="166" name="Freeform 165"/>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7" name="Freeform 166"/>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8" name="Freeform 167"/>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9" name="Freeform 168"/>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Freeform 169"/>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1" name="Freeform 170"/>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2" name="Freeform 171"/>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3" name="Freeform 172"/>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4" name="Freeform 173"/>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Freeform 174"/>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Freeform 175"/>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Freeform 176"/>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8" name="Freeform 177"/>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9" name="Freeform 178"/>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0" name="Freeform 179"/>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1" name="Freeform 180"/>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2" name="Freeform 181"/>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3" name="Freeform 182"/>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Freeform 183"/>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5" name="Freeform 184"/>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Freeform 185"/>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0" name="Freeform 189"/>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1" name="Freeform 190"/>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2" name="Freeform 191"/>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3" name="Freeform 192"/>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4" name="Freeform 193"/>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5" name="Freeform 194"/>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6" name="Freeform 195"/>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7" name="Freeform 196"/>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8" name="Freeform 197"/>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9" name="Freeform 198"/>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0" name="Freeform 199"/>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1" name="Freeform 200"/>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2" name="Freeform 201"/>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3" name="Freeform 202"/>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Freeform 203"/>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 name="Group 5"/>
            <p:cNvGrpSpPr/>
            <p:nvPr/>
          </p:nvGrpSpPr>
          <p:grpSpPr>
            <a:xfrm rot="16200000">
              <a:off x="6071676" y="4354117"/>
              <a:ext cx="1551535" cy="1490133"/>
              <a:chOff x="4451222" y="2406144"/>
              <a:chExt cx="4059146" cy="3898505"/>
            </a:xfrm>
          </p:grpSpPr>
          <p:sp>
            <p:nvSpPr>
              <p:cNvPr id="127" name="Freeform 126"/>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8" name="Freeform 127"/>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9" name="Freeform 128"/>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0" name="Freeform 129"/>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1" name="Freeform 130"/>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Freeform 131"/>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Freeform 132"/>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4" name="Freeform 133"/>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5" name="Freeform 134"/>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6" name="Freeform 135"/>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Freeform 136"/>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8" name="Freeform 137"/>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9" name="Freeform 138"/>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0" name="Freeform 139"/>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1" name="Freeform 140"/>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2" name="Freeform 141"/>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3" name="Freeform 142"/>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4" name="Freeform 143"/>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Freeform 144"/>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6" name="Freeform 145"/>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Freeform 146"/>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Freeform 147"/>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Freeform 148"/>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0" name="Freeform 149"/>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1" name="Freeform 150"/>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2" name="Freeform 151"/>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3" name="Freeform 152"/>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4" name="Freeform 153"/>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5" name="Freeform 154"/>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6" name="Freeform 155"/>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Freeform 156"/>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Freeform 157"/>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9" name="Freeform 158"/>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0" name="Freeform 159"/>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1" name="Freeform 160"/>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2" name="Freeform 161"/>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3" name="Freeform 162"/>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4" name="Freeform 163"/>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5" name="Freeform 164"/>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 6"/>
            <p:cNvGrpSpPr/>
            <p:nvPr/>
          </p:nvGrpSpPr>
          <p:grpSpPr>
            <a:xfrm rot="10800000">
              <a:off x="6059304" y="2752504"/>
              <a:ext cx="1551535" cy="1490133"/>
              <a:chOff x="4451222" y="2406144"/>
              <a:chExt cx="4059146" cy="3898505"/>
            </a:xfrm>
          </p:grpSpPr>
          <p:sp>
            <p:nvSpPr>
              <p:cNvPr id="88" name="Freeform 87"/>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Freeform 88"/>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Freeform 89"/>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Freeform 90"/>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Freeform 91"/>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Freeform 92"/>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Freeform 93"/>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Freeform 94"/>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Freeform 95"/>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7" name="Freeform 96"/>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Freeform 97"/>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Freeform 100"/>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2" name="Freeform 101"/>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3" name="Freeform 102"/>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Freeform 103"/>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5" name="Freeform 104"/>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6" name="Freeform 105"/>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Freeform 106"/>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8" name="Freeform 107"/>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9" name="Freeform 108"/>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0" name="Freeform 109"/>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1" name="Freeform 110"/>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2" name="Freeform 111"/>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Freeform 112"/>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Freeform 113"/>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5" name="Freeform 114"/>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6" name="Freeform 115"/>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7" name="Freeform 116"/>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8" name="Freeform 117"/>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9" name="Freeform 118"/>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Freeform 120"/>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2" name="Freeform 121"/>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Freeform 122"/>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4" name="Freeform 123"/>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5" name="Freeform 124"/>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6" name="Freeform 125"/>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8" name="Group 7"/>
            <p:cNvGrpSpPr/>
            <p:nvPr/>
          </p:nvGrpSpPr>
          <p:grpSpPr>
            <a:xfrm rot="6016296">
              <a:off x="4339525" y="4453849"/>
              <a:ext cx="1551535" cy="1490133"/>
              <a:chOff x="4451222" y="2406144"/>
              <a:chExt cx="4059146" cy="3898505"/>
            </a:xfrm>
          </p:grpSpPr>
          <p:sp>
            <p:nvSpPr>
              <p:cNvPr id="49" name="Freeform 48"/>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Freeform 59"/>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Freeform 60"/>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Freeform 61"/>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3" name="Freeform 62"/>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Freeform 66"/>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Freeform 68"/>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Freeform 69"/>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Freeform 70"/>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Freeform 72"/>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Freeform 74"/>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6" name="Freeform 75"/>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Freeform 76"/>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8" name="Freeform 77"/>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Freeform 78"/>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0" name="Freeform 79"/>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Freeform 80"/>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2" name="Freeform 81"/>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Freeform 82"/>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4" name="Freeform 83"/>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Freeform 84"/>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Freeform 85"/>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Freeform 86"/>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9" name="Group 8"/>
            <p:cNvGrpSpPr/>
            <p:nvPr/>
          </p:nvGrpSpPr>
          <p:grpSpPr>
            <a:xfrm rot="16200000">
              <a:off x="5300731" y="3941200"/>
              <a:ext cx="1551535" cy="1490133"/>
              <a:chOff x="4451222" y="2406144"/>
              <a:chExt cx="4059146" cy="3898505"/>
            </a:xfrm>
          </p:grpSpPr>
          <p:sp>
            <p:nvSpPr>
              <p:cNvPr id="10" name="Freeform 9"/>
              <p:cNvSpPr/>
              <p:nvPr/>
            </p:nvSpPr>
            <p:spPr>
              <a:xfrm>
                <a:off x="4702050" y="2458815"/>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5502913" y="252636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rot="16200000">
                <a:off x="6108443" y="234404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6039701" y="3059417"/>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7094102" y="326592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5767818" y="4771496"/>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rot="18237182">
                <a:off x="4560966" y="327699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5554898" y="3472888"/>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rot="2474172">
                <a:off x="4895023" y="4062223"/>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527697" y="3236464"/>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948A5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017039" y="4535072"/>
                <a:ext cx="405349" cy="472849"/>
              </a:xfrm>
              <a:custGeom>
                <a:avLst/>
                <a:gdLst>
                  <a:gd name="connsiteX0" fmla="*/ 148628 w 405349"/>
                  <a:gd name="connsiteY0" fmla="*/ 81060 h 472849"/>
                  <a:gd name="connsiteX1" fmla="*/ 94581 w 405349"/>
                  <a:gd name="connsiteY1" fmla="*/ 175630 h 472849"/>
                  <a:gd name="connsiteX2" fmla="*/ 175651 w 405349"/>
                  <a:gd name="connsiteY2" fmla="*/ 189140 h 472849"/>
                  <a:gd name="connsiteX3" fmla="*/ 189162 w 405349"/>
                  <a:gd name="connsiteY3" fmla="*/ 364769 h 472849"/>
                  <a:gd name="connsiteX4" fmla="*/ 148628 w 405349"/>
                  <a:gd name="connsiteY4" fmla="*/ 378279 h 472849"/>
                  <a:gd name="connsiteX5" fmla="*/ 54046 w 405349"/>
                  <a:gd name="connsiteY5" fmla="*/ 364769 h 472849"/>
                  <a:gd name="connsiteX6" fmla="*/ 81069 w 405349"/>
                  <a:gd name="connsiteY6" fmla="*/ 283710 h 472849"/>
                  <a:gd name="connsiteX7" fmla="*/ 162139 w 405349"/>
                  <a:gd name="connsiteY7" fmla="*/ 243180 h 472849"/>
                  <a:gd name="connsiteX8" fmla="*/ 189162 w 405349"/>
                  <a:gd name="connsiteY8" fmla="*/ 81060 h 472849"/>
                  <a:gd name="connsiteX9" fmla="*/ 121604 w 405349"/>
                  <a:gd name="connsiteY9" fmla="*/ 94570 h 472849"/>
                  <a:gd name="connsiteX10" fmla="*/ 94581 w 405349"/>
                  <a:gd name="connsiteY10" fmla="*/ 135100 h 472849"/>
                  <a:gd name="connsiteX11" fmla="*/ 81069 w 405349"/>
                  <a:gd name="connsiteY11" fmla="*/ 175630 h 472849"/>
                  <a:gd name="connsiteX12" fmla="*/ 0 w 405349"/>
                  <a:gd name="connsiteY12" fmla="*/ 202650 h 472849"/>
                  <a:gd name="connsiteX13" fmla="*/ 94581 w 405349"/>
                  <a:gd name="connsiteY13" fmla="*/ 229670 h 472849"/>
                  <a:gd name="connsiteX14" fmla="*/ 297256 w 405349"/>
                  <a:gd name="connsiteY14" fmla="*/ 243180 h 472849"/>
                  <a:gd name="connsiteX15" fmla="*/ 283744 w 405349"/>
                  <a:gd name="connsiteY15" fmla="*/ 378279 h 472849"/>
                  <a:gd name="connsiteX16" fmla="*/ 229697 w 405349"/>
                  <a:gd name="connsiteY16" fmla="*/ 391789 h 472849"/>
                  <a:gd name="connsiteX17" fmla="*/ 54046 w 405349"/>
                  <a:gd name="connsiteY17" fmla="*/ 378279 h 472849"/>
                  <a:gd name="connsiteX18" fmla="*/ 54046 w 405349"/>
                  <a:gd name="connsiteY18" fmla="*/ 216160 h 472849"/>
                  <a:gd name="connsiteX19" fmla="*/ 108093 w 405349"/>
                  <a:gd name="connsiteY19" fmla="*/ 202650 h 472849"/>
                  <a:gd name="connsiteX20" fmla="*/ 189162 w 405349"/>
                  <a:gd name="connsiteY20" fmla="*/ 175630 h 472849"/>
                  <a:gd name="connsiteX21" fmla="*/ 297256 w 405349"/>
                  <a:gd name="connsiteY21" fmla="*/ 148610 h 472849"/>
                  <a:gd name="connsiteX22" fmla="*/ 324279 w 405349"/>
                  <a:gd name="connsiteY22" fmla="*/ 108080 h 472849"/>
                  <a:gd name="connsiteX23" fmla="*/ 297256 w 405349"/>
                  <a:gd name="connsiteY23" fmla="*/ 54040 h 472849"/>
                  <a:gd name="connsiteX24" fmla="*/ 229697 w 405349"/>
                  <a:gd name="connsiteY24" fmla="*/ 0 h 472849"/>
                  <a:gd name="connsiteX25" fmla="*/ 108093 w 405349"/>
                  <a:gd name="connsiteY25" fmla="*/ 27020 h 472849"/>
                  <a:gd name="connsiteX26" fmla="*/ 81069 w 405349"/>
                  <a:gd name="connsiteY26" fmla="*/ 54040 h 472849"/>
                  <a:gd name="connsiteX27" fmla="*/ 81069 w 405349"/>
                  <a:gd name="connsiteY27" fmla="*/ 216160 h 472849"/>
                  <a:gd name="connsiteX28" fmla="*/ 121604 w 405349"/>
                  <a:gd name="connsiteY28" fmla="*/ 256690 h 472849"/>
                  <a:gd name="connsiteX29" fmla="*/ 202674 w 405349"/>
                  <a:gd name="connsiteY29" fmla="*/ 243180 h 472849"/>
                  <a:gd name="connsiteX30" fmla="*/ 216186 w 405349"/>
                  <a:gd name="connsiteY30" fmla="*/ 202650 h 472849"/>
                  <a:gd name="connsiteX31" fmla="*/ 310767 w 405349"/>
                  <a:gd name="connsiteY31" fmla="*/ 135100 h 472849"/>
                  <a:gd name="connsiteX32" fmla="*/ 337790 w 405349"/>
                  <a:gd name="connsiteY32" fmla="*/ 175630 h 472849"/>
                  <a:gd name="connsiteX33" fmla="*/ 297256 w 405349"/>
                  <a:gd name="connsiteY33" fmla="*/ 472849 h 472849"/>
                  <a:gd name="connsiteX34" fmla="*/ 189162 w 405349"/>
                  <a:gd name="connsiteY34" fmla="*/ 459339 h 472849"/>
                  <a:gd name="connsiteX35" fmla="*/ 148628 w 405349"/>
                  <a:gd name="connsiteY35" fmla="*/ 378279 h 472849"/>
                  <a:gd name="connsiteX36" fmla="*/ 108093 w 405349"/>
                  <a:gd name="connsiteY36" fmla="*/ 351259 h 472849"/>
                  <a:gd name="connsiteX37" fmla="*/ 81069 w 405349"/>
                  <a:gd name="connsiteY37" fmla="*/ 324239 h 472849"/>
                  <a:gd name="connsiteX38" fmla="*/ 108093 w 405349"/>
                  <a:gd name="connsiteY38" fmla="*/ 216160 h 472849"/>
                  <a:gd name="connsiteX39" fmla="*/ 175651 w 405349"/>
                  <a:gd name="connsiteY39" fmla="*/ 135100 h 472849"/>
                  <a:gd name="connsiteX40" fmla="*/ 243209 w 405349"/>
                  <a:gd name="connsiteY40" fmla="*/ 121590 h 472849"/>
                  <a:gd name="connsiteX41" fmla="*/ 229697 w 405349"/>
                  <a:gd name="connsiteY41" fmla="*/ 81060 h 472849"/>
                  <a:gd name="connsiteX42" fmla="*/ 94581 w 405349"/>
                  <a:gd name="connsiteY42" fmla="*/ 81060 h 472849"/>
                  <a:gd name="connsiteX43" fmla="*/ 67558 w 405349"/>
                  <a:gd name="connsiteY43" fmla="*/ 121590 h 472849"/>
                  <a:gd name="connsiteX44" fmla="*/ 135116 w 405349"/>
                  <a:gd name="connsiteY44" fmla="*/ 175630 h 472849"/>
                  <a:gd name="connsiteX45" fmla="*/ 229697 w 405349"/>
                  <a:gd name="connsiteY45" fmla="*/ 202650 h 472849"/>
                  <a:gd name="connsiteX46" fmla="*/ 283744 w 405349"/>
                  <a:gd name="connsiteY46" fmla="*/ 229670 h 472849"/>
                  <a:gd name="connsiteX47" fmla="*/ 351302 w 405349"/>
                  <a:gd name="connsiteY47" fmla="*/ 243180 h 472849"/>
                  <a:gd name="connsiteX48" fmla="*/ 405349 w 405349"/>
                  <a:gd name="connsiteY48" fmla="*/ 256690 h 472849"/>
                  <a:gd name="connsiteX49" fmla="*/ 391837 w 405349"/>
                  <a:gd name="connsiteY49" fmla="*/ 351259 h 472849"/>
                  <a:gd name="connsiteX50" fmla="*/ 337790 w 405349"/>
                  <a:gd name="connsiteY50" fmla="*/ 364769 h 472849"/>
                  <a:gd name="connsiteX51" fmla="*/ 189162 w 405349"/>
                  <a:gd name="connsiteY51" fmla="*/ 351259 h 472849"/>
                  <a:gd name="connsiteX52" fmla="*/ 175651 w 405349"/>
                  <a:gd name="connsiteY52" fmla="*/ 189140 h 47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05349" h="472849">
                    <a:moveTo>
                      <a:pt x="148628" y="81060"/>
                    </a:moveTo>
                    <a:cubicBezTo>
                      <a:pt x="114598" y="87865"/>
                      <a:pt x="5261" y="86321"/>
                      <a:pt x="94581" y="175630"/>
                    </a:cubicBezTo>
                    <a:cubicBezTo>
                      <a:pt x="113954" y="195001"/>
                      <a:pt x="148628" y="184637"/>
                      <a:pt x="175651" y="189140"/>
                    </a:cubicBezTo>
                    <a:cubicBezTo>
                      <a:pt x="197057" y="253350"/>
                      <a:pt x="224242" y="294617"/>
                      <a:pt x="189162" y="364769"/>
                    </a:cubicBezTo>
                    <a:cubicBezTo>
                      <a:pt x="182792" y="377507"/>
                      <a:pt x="162139" y="373776"/>
                      <a:pt x="148628" y="378279"/>
                    </a:cubicBezTo>
                    <a:cubicBezTo>
                      <a:pt x="117101" y="373776"/>
                      <a:pt x="72559" y="390683"/>
                      <a:pt x="54046" y="364769"/>
                    </a:cubicBezTo>
                    <a:cubicBezTo>
                      <a:pt x="37490" y="341594"/>
                      <a:pt x="65972" y="307861"/>
                      <a:pt x="81069" y="283710"/>
                    </a:cubicBezTo>
                    <a:cubicBezTo>
                      <a:pt x="94855" y="261656"/>
                      <a:pt x="140054" y="250541"/>
                      <a:pt x="162139" y="243180"/>
                    </a:cubicBezTo>
                    <a:cubicBezTo>
                      <a:pt x="207461" y="197864"/>
                      <a:pt x="256113" y="170318"/>
                      <a:pt x="189162" y="81060"/>
                    </a:cubicBezTo>
                    <a:cubicBezTo>
                      <a:pt x="175382" y="62689"/>
                      <a:pt x="144123" y="90067"/>
                      <a:pt x="121604" y="94570"/>
                    </a:cubicBezTo>
                    <a:cubicBezTo>
                      <a:pt x="112596" y="108080"/>
                      <a:pt x="101843" y="120577"/>
                      <a:pt x="94581" y="135100"/>
                    </a:cubicBezTo>
                    <a:cubicBezTo>
                      <a:pt x="88212" y="147837"/>
                      <a:pt x="92658" y="167353"/>
                      <a:pt x="81069" y="175630"/>
                    </a:cubicBezTo>
                    <a:cubicBezTo>
                      <a:pt x="57889" y="192185"/>
                      <a:pt x="0" y="202650"/>
                      <a:pt x="0" y="202650"/>
                    </a:cubicBezTo>
                    <a:cubicBezTo>
                      <a:pt x="25123" y="211023"/>
                      <a:pt x="69783" y="227060"/>
                      <a:pt x="94581" y="229670"/>
                    </a:cubicBezTo>
                    <a:cubicBezTo>
                      <a:pt x="161917" y="236757"/>
                      <a:pt x="229698" y="238677"/>
                      <a:pt x="297256" y="243180"/>
                    </a:cubicBezTo>
                    <a:cubicBezTo>
                      <a:pt x="292752" y="288213"/>
                      <a:pt x="302474" y="337079"/>
                      <a:pt x="283744" y="378279"/>
                    </a:cubicBezTo>
                    <a:cubicBezTo>
                      <a:pt x="276059" y="395184"/>
                      <a:pt x="248267" y="391789"/>
                      <a:pt x="229697" y="391789"/>
                    </a:cubicBezTo>
                    <a:cubicBezTo>
                      <a:pt x="170974" y="391789"/>
                      <a:pt x="112596" y="382782"/>
                      <a:pt x="54046" y="378279"/>
                    </a:cubicBezTo>
                    <a:cubicBezTo>
                      <a:pt x="35012" y="321185"/>
                      <a:pt x="17843" y="288557"/>
                      <a:pt x="54046" y="216160"/>
                    </a:cubicBezTo>
                    <a:cubicBezTo>
                      <a:pt x="62352" y="199551"/>
                      <a:pt x="90306" y="207985"/>
                      <a:pt x="108093" y="202650"/>
                    </a:cubicBezTo>
                    <a:cubicBezTo>
                      <a:pt x="135376" y="194466"/>
                      <a:pt x="161528" y="182538"/>
                      <a:pt x="189162" y="175630"/>
                    </a:cubicBezTo>
                    <a:lnTo>
                      <a:pt x="297256" y="148610"/>
                    </a:lnTo>
                    <a:cubicBezTo>
                      <a:pt x="306264" y="135100"/>
                      <a:pt x="324279" y="124318"/>
                      <a:pt x="324279" y="108080"/>
                    </a:cubicBezTo>
                    <a:cubicBezTo>
                      <a:pt x="324279" y="87940"/>
                      <a:pt x="308429" y="70797"/>
                      <a:pt x="297256" y="54040"/>
                    </a:cubicBezTo>
                    <a:cubicBezTo>
                      <a:pt x="281854" y="30940"/>
                      <a:pt x="251377" y="14452"/>
                      <a:pt x="229697" y="0"/>
                    </a:cubicBezTo>
                    <a:cubicBezTo>
                      <a:pt x="213326" y="2728"/>
                      <a:pt x="133680" y="11670"/>
                      <a:pt x="108093" y="27020"/>
                    </a:cubicBezTo>
                    <a:cubicBezTo>
                      <a:pt x="97170" y="33573"/>
                      <a:pt x="90077" y="45033"/>
                      <a:pt x="81069" y="54040"/>
                    </a:cubicBezTo>
                    <a:cubicBezTo>
                      <a:pt x="68564" y="116562"/>
                      <a:pt x="54255" y="149132"/>
                      <a:pt x="81069" y="216160"/>
                    </a:cubicBezTo>
                    <a:cubicBezTo>
                      <a:pt x="88166" y="233900"/>
                      <a:pt x="108092" y="243180"/>
                      <a:pt x="121604" y="256690"/>
                    </a:cubicBezTo>
                    <a:cubicBezTo>
                      <a:pt x="148627" y="252187"/>
                      <a:pt x="178887" y="256771"/>
                      <a:pt x="202674" y="243180"/>
                    </a:cubicBezTo>
                    <a:cubicBezTo>
                      <a:pt x="215039" y="236115"/>
                      <a:pt x="208286" y="214499"/>
                      <a:pt x="216186" y="202650"/>
                    </a:cubicBezTo>
                    <a:cubicBezTo>
                      <a:pt x="243575" y="161572"/>
                      <a:pt x="268502" y="156230"/>
                      <a:pt x="310767" y="135100"/>
                    </a:cubicBezTo>
                    <a:cubicBezTo>
                      <a:pt x="319775" y="148610"/>
                      <a:pt x="337053" y="159409"/>
                      <a:pt x="337790" y="175630"/>
                    </a:cubicBezTo>
                    <a:cubicBezTo>
                      <a:pt x="348488" y="410945"/>
                      <a:pt x="367061" y="368154"/>
                      <a:pt x="297256" y="472849"/>
                    </a:cubicBezTo>
                    <a:cubicBezTo>
                      <a:pt x="261225" y="468346"/>
                      <a:pt x="222877" y="472823"/>
                      <a:pt x="189162" y="459339"/>
                    </a:cubicBezTo>
                    <a:cubicBezTo>
                      <a:pt x="155660" y="445940"/>
                      <a:pt x="166028" y="400027"/>
                      <a:pt x="148628" y="378279"/>
                    </a:cubicBezTo>
                    <a:cubicBezTo>
                      <a:pt x="138483" y="365600"/>
                      <a:pt x="120774" y="361402"/>
                      <a:pt x="108093" y="351259"/>
                    </a:cubicBezTo>
                    <a:cubicBezTo>
                      <a:pt x="98146" y="343302"/>
                      <a:pt x="90077" y="333246"/>
                      <a:pt x="81069" y="324239"/>
                    </a:cubicBezTo>
                    <a:cubicBezTo>
                      <a:pt x="89000" y="284588"/>
                      <a:pt x="92512" y="252511"/>
                      <a:pt x="108093" y="216160"/>
                    </a:cubicBezTo>
                    <a:cubicBezTo>
                      <a:pt x="125960" y="174475"/>
                      <a:pt x="131596" y="151619"/>
                      <a:pt x="175651" y="135100"/>
                    </a:cubicBezTo>
                    <a:cubicBezTo>
                      <a:pt x="197154" y="127037"/>
                      <a:pt x="220690" y="126093"/>
                      <a:pt x="243209" y="121590"/>
                    </a:cubicBezTo>
                    <a:cubicBezTo>
                      <a:pt x="238705" y="108080"/>
                      <a:pt x="240818" y="89956"/>
                      <a:pt x="229697" y="81060"/>
                    </a:cubicBezTo>
                    <a:cubicBezTo>
                      <a:pt x="194945" y="53262"/>
                      <a:pt x="126292" y="75775"/>
                      <a:pt x="94581" y="81060"/>
                    </a:cubicBezTo>
                    <a:cubicBezTo>
                      <a:pt x="85573" y="94570"/>
                      <a:pt x="67558" y="105352"/>
                      <a:pt x="67558" y="121590"/>
                    </a:cubicBezTo>
                    <a:cubicBezTo>
                      <a:pt x="67558" y="160956"/>
                      <a:pt x="109809" y="168400"/>
                      <a:pt x="135116" y="175630"/>
                    </a:cubicBezTo>
                    <a:cubicBezTo>
                      <a:pt x="169398" y="185424"/>
                      <a:pt x="197301" y="188768"/>
                      <a:pt x="229697" y="202650"/>
                    </a:cubicBezTo>
                    <a:cubicBezTo>
                      <a:pt x="248210" y="210583"/>
                      <a:pt x="264636" y="223301"/>
                      <a:pt x="283744" y="229670"/>
                    </a:cubicBezTo>
                    <a:cubicBezTo>
                      <a:pt x="305531" y="236931"/>
                      <a:pt x="328884" y="238199"/>
                      <a:pt x="351302" y="243180"/>
                    </a:cubicBezTo>
                    <a:cubicBezTo>
                      <a:pt x="369430" y="247208"/>
                      <a:pt x="387333" y="252187"/>
                      <a:pt x="405349" y="256690"/>
                    </a:cubicBezTo>
                    <a:cubicBezTo>
                      <a:pt x="400845" y="288213"/>
                      <a:pt x="408716" y="324257"/>
                      <a:pt x="391837" y="351259"/>
                    </a:cubicBezTo>
                    <a:cubicBezTo>
                      <a:pt x="381994" y="367006"/>
                      <a:pt x="356360" y="364769"/>
                      <a:pt x="337790" y="364769"/>
                    </a:cubicBezTo>
                    <a:cubicBezTo>
                      <a:pt x="288043" y="364769"/>
                      <a:pt x="238705" y="355762"/>
                      <a:pt x="189162" y="351259"/>
                    </a:cubicBezTo>
                    <a:cubicBezTo>
                      <a:pt x="169468" y="252799"/>
                      <a:pt x="175651" y="306672"/>
                      <a:pt x="175651" y="189140"/>
                    </a:cubicBezTo>
                  </a:path>
                </a:pathLst>
              </a:custGeom>
              <a:ln w="317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flipH="1">
                <a:off x="5180383" y="3067589"/>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6287399" y="374984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V="1">
                <a:off x="7469086" y="526296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4885456" y="5255380"/>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3">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a:off x="7422388" y="2780915"/>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Freeform 25"/>
              <p:cNvSpPr/>
              <p:nvPr/>
            </p:nvSpPr>
            <p:spPr>
              <a:xfrm rot="5400000" flipV="1">
                <a:off x="6427014" y="4535072"/>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Freeform 26"/>
              <p:cNvSpPr/>
              <p:nvPr/>
            </p:nvSpPr>
            <p:spPr>
              <a:xfrm>
                <a:off x="7422388" y="3859573"/>
                <a:ext cx="237070" cy="405299"/>
              </a:xfrm>
              <a:custGeom>
                <a:avLst/>
                <a:gdLst>
                  <a:gd name="connsiteX0" fmla="*/ 54180 w 237070"/>
                  <a:gd name="connsiteY0" fmla="*/ 54040 h 405299"/>
                  <a:gd name="connsiteX1" fmla="*/ 40669 w 237070"/>
                  <a:gd name="connsiteY1" fmla="*/ 121590 h 405299"/>
                  <a:gd name="connsiteX2" fmla="*/ 67692 w 237070"/>
                  <a:gd name="connsiteY2" fmla="*/ 189140 h 405299"/>
                  <a:gd name="connsiteX3" fmla="*/ 81204 w 237070"/>
                  <a:gd name="connsiteY3" fmla="*/ 229670 h 405299"/>
                  <a:gd name="connsiteX4" fmla="*/ 67692 w 237070"/>
                  <a:gd name="connsiteY4" fmla="*/ 270200 h 405299"/>
                  <a:gd name="connsiteX5" fmla="*/ 54180 w 237070"/>
                  <a:gd name="connsiteY5" fmla="*/ 310730 h 405299"/>
                  <a:gd name="connsiteX6" fmla="*/ 54180 w 237070"/>
                  <a:gd name="connsiteY6" fmla="*/ 391789 h 405299"/>
                  <a:gd name="connsiteX7" fmla="*/ 94715 w 237070"/>
                  <a:gd name="connsiteY7" fmla="*/ 405299 h 405299"/>
                  <a:gd name="connsiteX8" fmla="*/ 148762 w 237070"/>
                  <a:gd name="connsiteY8" fmla="*/ 351259 h 405299"/>
                  <a:gd name="connsiteX9" fmla="*/ 108227 w 237070"/>
                  <a:gd name="connsiteY9" fmla="*/ 337749 h 405299"/>
                  <a:gd name="connsiteX10" fmla="*/ 121738 w 237070"/>
                  <a:gd name="connsiteY10" fmla="*/ 391789 h 405299"/>
                  <a:gd name="connsiteX11" fmla="*/ 202808 w 237070"/>
                  <a:gd name="connsiteY11" fmla="*/ 364769 h 405299"/>
                  <a:gd name="connsiteX12" fmla="*/ 216320 w 237070"/>
                  <a:gd name="connsiteY12" fmla="*/ 270200 h 405299"/>
                  <a:gd name="connsiteX13" fmla="*/ 175785 w 237070"/>
                  <a:gd name="connsiteY13" fmla="*/ 256690 h 405299"/>
                  <a:gd name="connsiteX14" fmla="*/ 162273 w 237070"/>
                  <a:gd name="connsiteY14" fmla="*/ 216160 h 405299"/>
                  <a:gd name="connsiteX15" fmla="*/ 162273 w 237070"/>
                  <a:gd name="connsiteY15" fmla="*/ 175630 h 405299"/>
                  <a:gd name="connsiteX16" fmla="*/ 135250 w 237070"/>
                  <a:gd name="connsiteY16" fmla="*/ 216160 h 405299"/>
                  <a:gd name="connsiteX17" fmla="*/ 175785 w 237070"/>
                  <a:gd name="connsiteY17" fmla="*/ 229670 h 405299"/>
                  <a:gd name="connsiteX18" fmla="*/ 216320 w 237070"/>
                  <a:gd name="connsiteY18" fmla="*/ 135100 h 405299"/>
                  <a:gd name="connsiteX19" fmla="*/ 162273 w 237070"/>
                  <a:gd name="connsiteY19" fmla="*/ 94570 h 405299"/>
                  <a:gd name="connsiteX20" fmla="*/ 135250 w 237070"/>
                  <a:gd name="connsiteY20" fmla="*/ 54040 h 405299"/>
                  <a:gd name="connsiteX21" fmla="*/ 54180 w 237070"/>
                  <a:gd name="connsiteY21" fmla="*/ 0 h 405299"/>
                  <a:gd name="connsiteX22" fmla="*/ 27157 w 237070"/>
                  <a:gd name="connsiteY22" fmla="*/ 162120 h 405299"/>
                  <a:gd name="connsiteX23" fmla="*/ 40669 w 237070"/>
                  <a:gd name="connsiteY23" fmla="*/ 202650 h 405299"/>
                  <a:gd name="connsiteX24" fmla="*/ 81204 w 237070"/>
                  <a:gd name="connsiteY24" fmla="*/ 202650 h 40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7070" h="405299">
                    <a:moveTo>
                      <a:pt x="54180" y="54040"/>
                    </a:moveTo>
                    <a:cubicBezTo>
                      <a:pt x="49676" y="76557"/>
                      <a:pt x="34360" y="99511"/>
                      <a:pt x="40669" y="121590"/>
                    </a:cubicBezTo>
                    <a:cubicBezTo>
                      <a:pt x="70219" y="225001"/>
                      <a:pt x="106365" y="73137"/>
                      <a:pt x="67692" y="189140"/>
                    </a:cubicBezTo>
                    <a:lnTo>
                      <a:pt x="81204" y="229670"/>
                    </a:lnTo>
                    <a:cubicBezTo>
                      <a:pt x="76700" y="243180"/>
                      <a:pt x="67692" y="255959"/>
                      <a:pt x="67692" y="270200"/>
                    </a:cubicBezTo>
                    <a:cubicBezTo>
                      <a:pt x="67692" y="334232"/>
                      <a:pt x="106324" y="362864"/>
                      <a:pt x="54180" y="310730"/>
                    </a:cubicBezTo>
                    <a:cubicBezTo>
                      <a:pt x="45173" y="337749"/>
                      <a:pt x="27158" y="364770"/>
                      <a:pt x="54180" y="391789"/>
                    </a:cubicBezTo>
                    <a:cubicBezTo>
                      <a:pt x="64251" y="401859"/>
                      <a:pt x="81203" y="400796"/>
                      <a:pt x="94715" y="405299"/>
                    </a:cubicBezTo>
                    <a:cubicBezTo>
                      <a:pt x="110151" y="400154"/>
                      <a:pt x="169351" y="392433"/>
                      <a:pt x="148762" y="351259"/>
                    </a:cubicBezTo>
                    <a:cubicBezTo>
                      <a:pt x="142392" y="338521"/>
                      <a:pt x="121739" y="342252"/>
                      <a:pt x="108227" y="337749"/>
                    </a:cubicBezTo>
                    <a:cubicBezTo>
                      <a:pt x="112731" y="355762"/>
                      <a:pt x="103884" y="386689"/>
                      <a:pt x="121738" y="391789"/>
                    </a:cubicBezTo>
                    <a:cubicBezTo>
                      <a:pt x="149127" y="399614"/>
                      <a:pt x="202808" y="364769"/>
                      <a:pt x="202808" y="364769"/>
                    </a:cubicBezTo>
                    <a:cubicBezTo>
                      <a:pt x="233636" y="333946"/>
                      <a:pt x="254745" y="327829"/>
                      <a:pt x="216320" y="270200"/>
                    </a:cubicBezTo>
                    <a:cubicBezTo>
                      <a:pt x="208419" y="258350"/>
                      <a:pt x="189297" y="261193"/>
                      <a:pt x="175785" y="256690"/>
                    </a:cubicBezTo>
                    <a:cubicBezTo>
                      <a:pt x="171281" y="243180"/>
                      <a:pt x="155904" y="228897"/>
                      <a:pt x="162273" y="216160"/>
                    </a:cubicBezTo>
                    <a:cubicBezTo>
                      <a:pt x="183250" y="174210"/>
                      <a:pt x="254522" y="237121"/>
                      <a:pt x="162273" y="175630"/>
                    </a:cubicBezTo>
                    <a:cubicBezTo>
                      <a:pt x="153265" y="189140"/>
                      <a:pt x="131311" y="200407"/>
                      <a:pt x="135250" y="216160"/>
                    </a:cubicBezTo>
                    <a:cubicBezTo>
                      <a:pt x="138705" y="229977"/>
                      <a:pt x="163572" y="236997"/>
                      <a:pt x="175785" y="229670"/>
                    </a:cubicBezTo>
                    <a:cubicBezTo>
                      <a:pt x="189698" y="221323"/>
                      <a:pt x="210213" y="153420"/>
                      <a:pt x="216320" y="135100"/>
                    </a:cubicBezTo>
                    <a:cubicBezTo>
                      <a:pt x="198304" y="121590"/>
                      <a:pt x="178197" y="110492"/>
                      <a:pt x="162273" y="94570"/>
                    </a:cubicBezTo>
                    <a:cubicBezTo>
                      <a:pt x="150791" y="83089"/>
                      <a:pt x="147471" y="64732"/>
                      <a:pt x="135250" y="54040"/>
                    </a:cubicBezTo>
                    <a:cubicBezTo>
                      <a:pt x="110807" y="32655"/>
                      <a:pt x="54180" y="0"/>
                      <a:pt x="54180" y="0"/>
                    </a:cubicBezTo>
                    <a:cubicBezTo>
                      <a:pt x="-31232" y="28467"/>
                      <a:pt x="4282" y="2017"/>
                      <a:pt x="27157" y="162120"/>
                    </a:cubicBezTo>
                    <a:cubicBezTo>
                      <a:pt x="29171" y="176218"/>
                      <a:pt x="29276" y="194106"/>
                      <a:pt x="40669" y="202650"/>
                    </a:cubicBezTo>
                    <a:cubicBezTo>
                      <a:pt x="51479" y="210756"/>
                      <a:pt x="67692" y="202650"/>
                      <a:pt x="81204" y="202650"/>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flipV="1">
                <a:off x="6933046" y="376335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4451222" y="3884942"/>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6440578" y="526296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rot="16200000">
                <a:off x="7762690" y="4465383"/>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flipV="1">
                <a:off x="5392754" y="4318086"/>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7652946" y="3326755"/>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3"/>
              <p:cNvSpPr/>
              <p:nvPr/>
            </p:nvSpPr>
            <p:spPr>
              <a:xfrm rot="5400000">
                <a:off x="5480770" y="5214850"/>
                <a:ext cx="219488" cy="540398"/>
              </a:xfrm>
              <a:custGeom>
                <a:avLst/>
                <a:gdLst>
                  <a:gd name="connsiteX0" fmla="*/ 43837 w 344564"/>
                  <a:gd name="connsiteY0" fmla="*/ 270199 h 837618"/>
                  <a:gd name="connsiteX1" fmla="*/ 246511 w 344564"/>
                  <a:gd name="connsiteY1" fmla="*/ 283709 h 837618"/>
                  <a:gd name="connsiteX2" fmla="*/ 205976 w 344564"/>
                  <a:gd name="connsiteY2" fmla="*/ 310729 h 837618"/>
                  <a:gd name="connsiteX3" fmla="*/ 165441 w 344564"/>
                  <a:gd name="connsiteY3" fmla="*/ 324239 h 837618"/>
                  <a:gd name="connsiteX4" fmla="*/ 30325 w 344564"/>
                  <a:gd name="connsiteY4" fmla="*/ 337749 h 837618"/>
                  <a:gd name="connsiteX5" fmla="*/ 16813 w 344564"/>
                  <a:gd name="connsiteY5" fmla="*/ 378279 h 837618"/>
                  <a:gd name="connsiteX6" fmla="*/ 138418 w 344564"/>
                  <a:gd name="connsiteY6" fmla="*/ 391789 h 837618"/>
                  <a:gd name="connsiteX7" fmla="*/ 178953 w 344564"/>
                  <a:gd name="connsiteY7" fmla="*/ 378279 h 837618"/>
                  <a:gd name="connsiteX8" fmla="*/ 219488 w 344564"/>
                  <a:gd name="connsiteY8" fmla="*/ 351259 h 837618"/>
                  <a:gd name="connsiteX9" fmla="*/ 273534 w 344564"/>
                  <a:gd name="connsiteY9" fmla="*/ 364769 h 837618"/>
                  <a:gd name="connsiteX10" fmla="*/ 287046 w 344564"/>
                  <a:gd name="connsiteY10" fmla="*/ 405299 h 837618"/>
                  <a:gd name="connsiteX11" fmla="*/ 273534 w 344564"/>
                  <a:gd name="connsiteY11" fmla="*/ 445829 h 837618"/>
                  <a:gd name="connsiteX12" fmla="*/ 233000 w 344564"/>
                  <a:gd name="connsiteY12" fmla="*/ 459339 h 837618"/>
                  <a:gd name="connsiteX13" fmla="*/ 111395 w 344564"/>
                  <a:gd name="connsiteY13" fmla="*/ 472849 h 837618"/>
                  <a:gd name="connsiteX14" fmla="*/ 16813 w 344564"/>
                  <a:gd name="connsiteY14" fmla="*/ 459339 h 837618"/>
                  <a:gd name="connsiteX15" fmla="*/ 3302 w 344564"/>
                  <a:gd name="connsiteY15" fmla="*/ 499869 h 837618"/>
                  <a:gd name="connsiteX16" fmla="*/ 43837 w 344564"/>
                  <a:gd name="connsiteY16" fmla="*/ 526888 h 837618"/>
                  <a:gd name="connsiteX17" fmla="*/ 192465 w 344564"/>
                  <a:gd name="connsiteY17" fmla="*/ 499869 h 837618"/>
                  <a:gd name="connsiteX18" fmla="*/ 273534 w 344564"/>
                  <a:gd name="connsiteY18" fmla="*/ 445829 h 837618"/>
                  <a:gd name="connsiteX19" fmla="*/ 314069 w 344564"/>
                  <a:gd name="connsiteY19" fmla="*/ 580928 h 837618"/>
                  <a:gd name="connsiteX20" fmla="*/ 273534 w 344564"/>
                  <a:gd name="connsiteY20" fmla="*/ 594438 h 837618"/>
                  <a:gd name="connsiteX21" fmla="*/ 219488 w 344564"/>
                  <a:gd name="connsiteY21" fmla="*/ 607948 h 837618"/>
                  <a:gd name="connsiteX22" fmla="*/ 3302 w 344564"/>
                  <a:gd name="connsiteY22" fmla="*/ 607948 h 837618"/>
                  <a:gd name="connsiteX23" fmla="*/ 43837 w 344564"/>
                  <a:gd name="connsiteY23" fmla="*/ 648478 h 837618"/>
                  <a:gd name="connsiteX24" fmla="*/ 84372 w 344564"/>
                  <a:gd name="connsiteY24" fmla="*/ 661988 h 837618"/>
                  <a:gd name="connsiteX25" fmla="*/ 219488 w 344564"/>
                  <a:gd name="connsiteY25" fmla="*/ 648478 h 837618"/>
                  <a:gd name="connsiteX26" fmla="*/ 260023 w 344564"/>
                  <a:gd name="connsiteY26" fmla="*/ 634968 h 837618"/>
                  <a:gd name="connsiteX27" fmla="*/ 273534 w 344564"/>
                  <a:gd name="connsiteY27" fmla="*/ 594438 h 837618"/>
                  <a:gd name="connsiteX28" fmla="*/ 233000 w 344564"/>
                  <a:gd name="connsiteY28" fmla="*/ 432319 h 837618"/>
                  <a:gd name="connsiteX29" fmla="*/ 219488 w 344564"/>
                  <a:gd name="connsiteY29" fmla="*/ 378279 h 837618"/>
                  <a:gd name="connsiteX30" fmla="*/ 205976 w 344564"/>
                  <a:gd name="connsiteY30" fmla="*/ 310729 h 837618"/>
                  <a:gd name="connsiteX31" fmla="*/ 178953 w 344564"/>
                  <a:gd name="connsiteY31" fmla="*/ 243179 h 837618"/>
                  <a:gd name="connsiteX32" fmla="*/ 165441 w 344564"/>
                  <a:gd name="connsiteY32" fmla="*/ 189139 h 837618"/>
                  <a:gd name="connsiteX33" fmla="*/ 138418 w 344564"/>
                  <a:gd name="connsiteY33" fmla="*/ 94569 h 837618"/>
                  <a:gd name="connsiteX34" fmla="*/ 124906 w 344564"/>
                  <a:gd name="connsiteY34" fmla="*/ 0 h 837618"/>
                  <a:gd name="connsiteX35" fmla="*/ 124906 w 344564"/>
                  <a:gd name="connsiteY35" fmla="*/ 405299 h 837618"/>
                  <a:gd name="connsiteX36" fmla="*/ 138418 w 344564"/>
                  <a:gd name="connsiteY36" fmla="*/ 445829 h 837618"/>
                  <a:gd name="connsiteX37" fmla="*/ 165441 w 344564"/>
                  <a:gd name="connsiteY37" fmla="*/ 486359 h 837618"/>
                  <a:gd name="connsiteX38" fmla="*/ 192465 w 344564"/>
                  <a:gd name="connsiteY38" fmla="*/ 621458 h 837618"/>
                  <a:gd name="connsiteX39" fmla="*/ 192465 w 344564"/>
                  <a:gd name="connsiteY39" fmla="*/ 837618 h 83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44564" h="837618">
                    <a:moveTo>
                      <a:pt x="43837" y="270199"/>
                    </a:moveTo>
                    <a:cubicBezTo>
                      <a:pt x="111395" y="274702"/>
                      <a:pt x="180824" y="267289"/>
                      <a:pt x="246511" y="283709"/>
                    </a:cubicBezTo>
                    <a:cubicBezTo>
                      <a:pt x="262265" y="287647"/>
                      <a:pt x="220500" y="303468"/>
                      <a:pt x="205976" y="310729"/>
                    </a:cubicBezTo>
                    <a:cubicBezTo>
                      <a:pt x="193237" y="317098"/>
                      <a:pt x="179518" y="322074"/>
                      <a:pt x="165441" y="324239"/>
                    </a:cubicBezTo>
                    <a:cubicBezTo>
                      <a:pt x="120704" y="331121"/>
                      <a:pt x="75364" y="333246"/>
                      <a:pt x="30325" y="337749"/>
                    </a:cubicBezTo>
                    <a:cubicBezTo>
                      <a:pt x="25821" y="351259"/>
                      <a:pt x="14020" y="364315"/>
                      <a:pt x="16813" y="378279"/>
                    </a:cubicBezTo>
                    <a:cubicBezTo>
                      <a:pt x="27823" y="433321"/>
                      <a:pt x="127568" y="393339"/>
                      <a:pt x="138418" y="391789"/>
                    </a:cubicBezTo>
                    <a:cubicBezTo>
                      <a:pt x="151930" y="387286"/>
                      <a:pt x="166214" y="384648"/>
                      <a:pt x="178953" y="378279"/>
                    </a:cubicBezTo>
                    <a:cubicBezTo>
                      <a:pt x="193477" y="371018"/>
                      <a:pt x="203413" y="353555"/>
                      <a:pt x="219488" y="351259"/>
                    </a:cubicBezTo>
                    <a:cubicBezTo>
                      <a:pt x="237871" y="348633"/>
                      <a:pt x="255519" y="360266"/>
                      <a:pt x="273534" y="364769"/>
                    </a:cubicBezTo>
                    <a:cubicBezTo>
                      <a:pt x="278038" y="378279"/>
                      <a:pt x="287046" y="391058"/>
                      <a:pt x="287046" y="405299"/>
                    </a:cubicBezTo>
                    <a:cubicBezTo>
                      <a:pt x="287046" y="419540"/>
                      <a:pt x="283604" y="435760"/>
                      <a:pt x="273534" y="445829"/>
                    </a:cubicBezTo>
                    <a:cubicBezTo>
                      <a:pt x="263463" y="455899"/>
                      <a:pt x="247048" y="456998"/>
                      <a:pt x="233000" y="459339"/>
                    </a:cubicBezTo>
                    <a:cubicBezTo>
                      <a:pt x="192770" y="466043"/>
                      <a:pt x="151930" y="468346"/>
                      <a:pt x="111395" y="472849"/>
                    </a:cubicBezTo>
                    <a:cubicBezTo>
                      <a:pt x="79868" y="468346"/>
                      <a:pt x="47710" y="451616"/>
                      <a:pt x="16813" y="459339"/>
                    </a:cubicBezTo>
                    <a:cubicBezTo>
                      <a:pt x="2997" y="462793"/>
                      <a:pt x="-1988" y="486647"/>
                      <a:pt x="3302" y="499869"/>
                    </a:cubicBezTo>
                    <a:cubicBezTo>
                      <a:pt x="9334" y="514945"/>
                      <a:pt x="30325" y="517882"/>
                      <a:pt x="43837" y="526888"/>
                    </a:cubicBezTo>
                    <a:cubicBezTo>
                      <a:pt x="48420" y="526315"/>
                      <a:pt x="163624" y="519094"/>
                      <a:pt x="192465" y="499869"/>
                    </a:cubicBezTo>
                    <a:cubicBezTo>
                      <a:pt x="293679" y="432401"/>
                      <a:pt x="177151" y="477953"/>
                      <a:pt x="273534" y="445829"/>
                    </a:cubicBezTo>
                    <a:cubicBezTo>
                      <a:pt x="350392" y="465041"/>
                      <a:pt x="366416" y="450078"/>
                      <a:pt x="314069" y="580928"/>
                    </a:cubicBezTo>
                    <a:cubicBezTo>
                      <a:pt x="308779" y="594151"/>
                      <a:pt x="287229" y="590526"/>
                      <a:pt x="273534" y="594438"/>
                    </a:cubicBezTo>
                    <a:cubicBezTo>
                      <a:pt x="255679" y="599539"/>
                      <a:pt x="237503" y="603445"/>
                      <a:pt x="219488" y="607948"/>
                    </a:cubicBezTo>
                    <a:cubicBezTo>
                      <a:pt x="180536" y="603080"/>
                      <a:pt x="42254" y="576790"/>
                      <a:pt x="3302" y="607948"/>
                    </a:cubicBezTo>
                    <a:cubicBezTo>
                      <a:pt x="-11619" y="619883"/>
                      <a:pt x="27938" y="637880"/>
                      <a:pt x="43837" y="648478"/>
                    </a:cubicBezTo>
                    <a:cubicBezTo>
                      <a:pt x="55688" y="656378"/>
                      <a:pt x="70860" y="657485"/>
                      <a:pt x="84372" y="661988"/>
                    </a:cubicBezTo>
                    <a:cubicBezTo>
                      <a:pt x="129411" y="657485"/>
                      <a:pt x="174751" y="655360"/>
                      <a:pt x="219488" y="648478"/>
                    </a:cubicBezTo>
                    <a:cubicBezTo>
                      <a:pt x="233565" y="646313"/>
                      <a:pt x="249952" y="645038"/>
                      <a:pt x="260023" y="634968"/>
                    </a:cubicBezTo>
                    <a:cubicBezTo>
                      <a:pt x="270093" y="624899"/>
                      <a:pt x="269030" y="607948"/>
                      <a:pt x="273534" y="594438"/>
                    </a:cubicBezTo>
                    <a:cubicBezTo>
                      <a:pt x="251051" y="459551"/>
                      <a:pt x="273146" y="566123"/>
                      <a:pt x="233000" y="432319"/>
                    </a:cubicBezTo>
                    <a:cubicBezTo>
                      <a:pt x="227664" y="414534"/>
                      <a:pt x="223517" y="396405"/>
                      <a:pt x="219488" y="378279"/>
                    </a:cubicBezTo>
                    <a:cubicBezTo>
                      <a:pt x="214506" y="355863"/>
                      <a:pt x="212575" y="332723"/>
                      <a:pt x="205976" y="310729"/>
                    </a:cubicBezTo>
                    <a:cubicBezTo>
                      <a:pt x="199007" y="287500"/>
                      <a:pt x="186623" y="266186"/>
                      <a:pt x="178953" y="243179"/>
                    </a:cubicBezTo>
                    <a:cubicBezTo>
                      <a:pt x="173081" y="225564"/>
                      <a:pt x="170543" y="206992"/>
                      <a:pt x="165441" y="189139"/>
                    </a:cubicBezTo>
                    <a:cubicBezTo>
                      <a:pt x="150973" y="138506"/>
                      <a:pt x="148976" y="152631"/>
                      <a:pt x="138418" y="94569"/>
                    </a:cubicBezTo>
                    <a:cubicBezTo>
                      <a:pt x="132721" y="63240"/>
                      <a:pt x="129410" y="31523"/>
                      <a:pt x="124906" y="0"/>
                    </a:cubicBezTo>
                    <a:cubicBezTo>
                      <a:pt x="109465" y="200719"/>
                      <a:pt x="102785" y="184113"/>
                      <a:pt x="124906" y="405299"/>
                    </a:cubicBezTo>
                    <a:cubicBezTo>
                      <a:pt x="126323" y="419469"/>
                      <a:pt x="132049" y="433092"/>
                      <a:pt x="138418" y="445829"/>
                    </a:cubicBezTo>
                    <a:cubicBezTo>
                      <a:pt x="145680" y="460352"/>
                      <a:pt x="156433" y="472849"/>
                      <a:pt x="165441" y="486359"/>
                    </a:cubicBezTo>
                    <a:cubicBezTo>
                      <a:pt x="175617" y="527057"/>
                      <a:pt x="190624" y="580971"/>
                      <a:pt x="192465" y="621458"/>
                    </a:cubicBezTo>
                    <a:cubicBezTo>
                      <a:pt x="195737" y="693437"/>
                      <a:pt x="192465" y="765565"/>
                      <a:pt x="192465" y="837618"/>
                    </a:cubicBezTo>
                  </a:path>
                </a:pathLst>
              </a:cu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a:off x="5861214" y="422220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5"/>
              <p:cNvSpPr/>
              <p:nvPr/>
            </p:nvSpPr>
            <p:spPr>
              <a:xfrm rot="17005220">
                <a:off x="8109925" y="526296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4F622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6"/>
              <p:cNvSpPr/>
              <p:nvPr/>
            </p:nvSpPr>
            <p:spPr>
              <a:xfrm rot="7499924">
                <a:off x="5017750" y="5949857"/>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7"/>
              <p:cNvSpPr/>
              <p:nvPr/>
            </p:nvSpPr>
            <p:spPr>
              <a:xfrm rot="2676582">
                <a:off x="6603095" y="2579053"/>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7812138" y="267959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rgbClr val="21596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39"/>
              <p:cNvSpPr/>
              <p:nvPr/>
            </p:nvSpPr>
            <p:spPr>
              <a:xfrm>
                <a:off x="7931439" y="395264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0"/>
              <p:cNvSpPr/>
              <p:nvPr/>
            </p:nvSpPr>
            <p:spPr>
              <a:xfrm>
                <a:off x="6838552" y="5627052"/>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1"/>
              <p:cNvSpPr/>
              <p:nvPr/>
            </p:nvSpPr>
            <p:spPr>
              <a:xfrm rot="14741213">
                <a:off x="4451222" y="4653170"/>
                <a:ext cx="356973" cy="352611"/>
              </a:xfrm>
              <a:custGeom>
                <a:avLst/>
                <a:gdLst>
                  <a:gd name="connsiteX0" fmla="*/ 244380 w 356973"/>
                  <a:gd name="connsiteY0" fmla="*/ 13510 h 352611"/>
                  <a:gd name="connsiteX1" fmla="*/ 338962 w 356973"/>
                  <a:gd name="connsiteY1" fmla="*/ 54040 h 352611"/>
                  <a:gd name="connsiteX2" fmla="*/ 352473 w 356973"/>
                  <a:gd name="connsiteY2" fmla="*/ 94570 h 352611"/>
                  <a:gd name="connsiteX3" fmla="*/ 271404 w 356973"/>
                  <a:gd name="connsiteY3" fmla="*/ 81060 h 352611"/>
                  <a:gd name="connsiteX4" fmla="*/ 244380 w 356973"/>
                  <a:gd name="connsiteY4" fmla="*/ 54040 h 352611"/>
                  <a:gd name="connsiteX5" fmla="*/ 217357 w 356973"/>
                  <a:gd name="connsiteY5" fmla="*/ 13510 h 352611"/>
                  <a:gd name="connsiteX6" fmla="*/ 176822 w 356973"/>
                  <a:gd name="connsiteY6" fmla="*/ 0 h 352611"/>
                  <a:gd name="connsiteX7" fmla="*/ 136287 w 356973"/>
                  <a:gd name="connsiteY7" fmla="*/ 13510 h 352611"/>
                  <a:gd name="connsiteX8" fmla="*/ 190334 w 356973"/>
                  <a:gd name="connsiteY8" fmla="*/ 81060 h 352611"/>
                  <a:gd name="connsiteX9" fmla="*/ 284915 w 356973"/>
                  <a:gd name="connsiteY9" fmla="*/ 94570 h 352611"/>
                  <a:gd name="connsiteX10" fmla="*/ 352473 w 356973"/>
                  <a:gd name="connsiteY10" fmla="*/ 162120 h 352611"/>
                  <a:gd name="connsiteX11" fmla="*/ 338962 w 356973"/>
                  <a:gd name="connsiteY11" fmla="*/ 202650 h 352611"/>
                  <a:gd name="connsiteX12" fmla="*/ 244380 w 356973"/>
                  <a:gd name="connsiteY12" fmla="*/ 148610 h 352611"/>
                  <a:gd name="connsiteX13" fmla="*/ 190334 w 356973"/>
                  <a:gd name="connsiteY13" fmla="*/ 67550 h 352611"/>
                  <a:gd name="connsiteX14" fmla="*/ 163310 w 356973"/>
                  <a:gd name="connsiteY14" fmla="*/ 27020 h 352611"/>
                  <a:gd name="connsiteX15" fmla="*/ 82241 w 356973"/>
                  <a:gd name="connsiteY15" fmla="*/ 40530 h 352611"/>
                  <a:gd name="connsiteX16" fmla="*/ 109264 w 356973"/>
                  <a:gd name="connsiteY16" fmla="*/ 81060 h 352611"/>
                  <a:gd name="connsiteX17" fmla="*/ 203845 w 356973"/>
                  <a:gd name="connsiteY17" fmla="*/ 108080 h 352611"/>
                  <a:gd name="connsiteX18" fmla="*/ 244380 w 356973"/>
                  <a:gd name="connsiteY18" fmla="*/ 135100 h 352611"/>
                  <a:gd name="connsiteX19" fmla="*/ 284915 w 356973"/>
                  <a:gd name="connsiteY19" fmla="*/ 216160 h 352611"/>
                  <a:gd name="connsiteX20" fmla="*/ 271404 w 356973"/>
                  <a:gd name="connsiteY20" fmla="*/ 310729 h 352611"/>
                  <a:gd name="connsiteX21" fmla="*/ 176822 w 356973"/>
                  <a:gd name="connsiteY21" fmla="*/ 283709 h 352611"/>
                  <a:gd name="connsiteX22" fmla="*/ 149799 w 356973"/>
                  <a:gd name="connsiteY22" fmla="*/ 148610 h 352611"/>
                  <a:gd name="connsiteX23" fmla="*/ 28194 w 356973"/>
                  <a:gd name="connsiteY23" fmla="*/ 81060 h 352611"/>
                  <a:gd name="connsiteX24" fmla="*/ 68729 w 356973"/>
                  <a:gd name="connsiteY24" fmla="*/ 162120 h 352611"/>
                  <a:gd name="connsiteX25" fmla="*/ 149799 w 356973"/>
                  <a:gd name="connsiteY25" fmla="*/ 189140 h 352611"/>
                  <a:gd name="connsiteX26" fmla="*/ 230869 w 356973"/>
                  <a:gd name="connsiteY26" fmla="*/ 243179 h 352611"/>
                  <a:gd name="connsiteX27" fmla="*/ 176822 w 356973"/>
                  <a:gd name="connsiteY27" fmla="*/ 351259 h 352611"/>
                  <a:gd name="connsiteX28" fmla="*/ 122776 w 356973"/>
                  <a:gd name="connsiteY28" fmla="*/ 337749 h 352611"/>
                  <a:gd name="connsiteX29" fmla="*/ 109264 w 356973"/>
                  <a:gd name="connsiteY29" fmla="*/ 297219 h 352611"/>
                  <a:gd name="connsiteX30" fmla="*/ 95752 w 356973"/>
                  <a:gd name="connsiteY30" fmla="*/ 229669 h 352611"/>
                  <a:gd name="connsiteX31" fmla="*/ 55217 w 356973"/>
                  <a:gd name="connsiteY31" fmla="*/ 162120 h 352611"/>
                  <a:gd name="connsiteX32" fmla="*/ 14682 w 356973"/>
                  <a:gd name="connsiteY32" fmla="*/ 148610 h 352611"/>
                  <a:gd name="connsiteX33" fmla="*/ 14682 w 356973"/>
                  <a:gd name="connsiteY33" fmla="*/ 229669 h 352611"/>
                  <a:gd name="connsiteX34" fmla="*/ 82241 w 356973"/>
                  <a:gd name="connsiteY34" fmla="*/ 243179 h 352611"/>
                  <a:gd name="connsiteX35" fmla="*/ 149799 w 356973"/>
                  <a:gd name="connsiteY35" fmla="*/ 283709 h 35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56973" h="352611">
                    <a:moveTo>
                      <a:pt x="244380" y="13510"/>
                    </a:moveTo>
                    <a:cubicBezTo>
                      <a:pt x="288974" y="22428"/>
                      <a:pt x="315364" y="14715"/>
                      <a:pt x="338962" y="54040"/>
                    </a:cubicBezTo>
                    <a:cubicBezTo>
                      <a:pt x="346290" y="66251"/>
                      <a:pt x="365696" y="89282"/>
                      <a:pt x="352473" y="94570"/>
                    </a:cubicBezTo>
                    <a:cubicBezTo>
                      <a:pt x="327036" y="104743"/>
                      <a:pt x="298427" y="85563"/>
                      <a:pt x="271404" y="81060"/>
                    </a:cubicBezTo>
                    <a:cubicBezTo>
                      <a:pt x="262396" y="72053"/>
                      <a:pt x="252338" y="63986"/>
                      <a:pt x="244380" y="54040"/>
                    </a:cubicBezTo>
                    <a:cubicBezTo>
                      <a:pt x="234236" y="41361"/>
                      <a:pt x="230037" y="23653"/>
                      <a:pt x="217357" y="13510"/>
                    </a:cubicBezTo>
                    <a:cubicBezTo>
                      <a:pt x="206235" y="4614"/>
                      <a:pt x="190334" y="4503"/>
                      <a:pt x="176822" y="0"/>
                    </a:cubicBezTo>
                    <a:cubicBezTo>
                      <a:pt x="163310" y="4503"/>
                      <a:pt x="139742" y="-307"/>
                      <a:pt x="136287" y="13510"/>
                    </a:cubicBezTo>
                    <a:cubicBezTo>
                      <a:pt x="134660" y="20017"/>
                      <a:pt x="179847" y="77565"/>
                      <a:pt x="190334" y="81060"/>
                    </a:cubicBezTo>
                    <a:cubicBezTo>
                      <a:pt x="220547" y="91130"/>
                      <a:pt x="253388" y="90067"/>
                      <a:pt x="284915" y="94570"/>
                    </a:cubicBezTo>
                    <a:cubicBezTo>
                      <a:pt x="308558" y="110330"/>
                      <a:pt x="346843" y="128344"/>
                      <a:pt x="352473" y="162120"/>
                    </a:cubicBezTo>
                    <a:cubicBezTo>
                      <a:pt x="354815" y="176167"/>
                      <a:pt x="343466" y="189140"/>
                      <a:pt x="338962" y="202650"/>
                    </a:cubicBezTo>
                    <a:cubicBezTo>
                      <a:pt x="212504" y="181576"/>
                      <a:pt x="282848" y="217845"/>
                      <a:pt x="244380" y="148610"/>
                    </a:cubicBezTo>
                    <a:cubicBezTo>
                      <a:pt x="228607" y="120222"/>
                      <a:pt x="208349" y="94570"/>
                      <a:pt x="190334" y="67550"/>
                    </a:cubicBezTo>
                    <a:lnTo>
                      <a:pt x="163310" y="27020"/>
                    </a:lnTo>
                    <a:cubicBezTo>
                      <a:pt x="136287" y="31523"/>
                      <a:pt x="101614" y="21159"/>
                      <a:pt x="82241" y="40530"/>
                    </a:cubicBezTo>
                    <a:cubicBezTo>
                      <a:pt x="70759" y="52011"/>
                      <a:pt x="96584" y="70917"/>
                      <a:pt x="109264" y="81060"/>
                    </a:cubicBezTo>
                    <a:cubicBezTo>
                      <a:pt x="118075" y="88108"/>
                      <a:pt x="200315" y="107198"/>
                      <a:pt x="203845" y="108080"/>
                    </a:cubicBezTo>
                    <a:cubicBezTo>
                      <a:pt x="217357" y="117087"/>
                      <a:pt x="232897" y="123618"/>
                      <a:pt x="244380" y="135100"/>
                    </a:cubicBezTo>
                    <a:cubicBezTo>
                      <a:pt x="270574" y="161291"/>
                      <a:pt x="273925" y="183193"/>
                      <a:pt x="284915" y="216160"/>
                    </a:cubicBezTo>
                    <a:cubicBezTo>
                      <a:pt x="280411" y="247683"/>
                      <a:pt x="298408" y="293854"/>
                      <a:pt x="271404" y="310729"/>
                    </a:cubicBezTo>
                    <a:cubicBezTo>
                      <a:pt x="243598" y="328105"/>
                      <a:pt x="196497" y="309939"/>
                      <a:pt x="176822" y="283709"/>
                    </a:cubicBezTo>
                    <a:cubicBezTo>
                      <a:pt x="149265" y="246971"/>
                      <a:pt x="188012" y="174082"/>
                      <a:pt x="149799" y="148610"/>
                    </a:cubicBezTo>
                    <a:cubicBezTo>
                      <a:pt x="56878" y="86670"/>
                      <a:pt x="99540" y="104839"/>
                      <a:pt x="28194" y="81060"/>
                    </a:cubicBezTo>
                    <a:cubicBezTo>
                      <a:pt x="35557" y="103144"/>
                      <a:pt x="46673" y="148337"/>
                      <a:pt x="68729" y="162120"/>
                    </a:cubicBezTo>
                    <a:cubicBezTo>
                      <a:pt x="92885" y="177216"/>
                      <a:pt x="126097" y="173341"/>
                      <a:pt x="149799" y="189140"/>
                    </a:cubicBezTo>
                    <a:lnTo>
                      <a:pt x="230869" y="243179"/>
                    </a:lnTo>
                    <a:cubicBezTo>
                      <a:pt x="230367" y="244433"/>
                      <a:pt x="195503" y="345033"/>
                      <a:pt x="176822" y="351259"/>
                    </a:cubicBezTo>
                    <a:cubicBezTo>
                      <a:pt x="159205" y="357131"/>
                      <a:pt x="140791" y="342252"/>
                      <a:pt x="122776" y="337749"/>
                    </a:cubicBezTo>
                    <a:cubicBezTo>
                      <a:pt x="118272" y="324239"/>
                      <a:pt x="112718" y="311035"/>
                      <a:pt x="109264" y="297219"/>
                    </a:cubicBezTo>
                    <a:cubicBezTo>
                      <a:pt x="103694" y="274942"/>
                      <a:pt x="101322" y="251946"/>
                      <a:pt x="95752" y="229669"/>
                    </a:cubicBezTo>
                    <a:cubicBezTo>
                      <a:pt x="88249" y="199662"/>
                      <a:pt x="83333" y="178988"/>
                      <a:pt x="55217" y="162120"/>
                    </a:cubicBezTo>
                    <a:cubicBezTo>
                      <a:pt x="43004" y="154793"/>
                      <a:pt x="28194" y="153113"/>
                      <a:pt x="14682" y="148610"/>
                    </a:cubicBezTo>
                    <a:cubicBezTo>
                      <a:pt x="8132" y="168260"/>
                      <a:pt x="-14797" y="210019"/>
                      <a:pt x="14682" y="229669"/>
                    </a:cubicBezTo>
                    <a:cubicBezTo>
                      <a:pt x="33791" y="242407"/>
                      <a:pt x="59721" y="238676"/>
                      <a:pt x="82241" y="243179"/>
                    </a:cubicBezTo>
                    <a:cubicBezTo>
                      <a:pt x="116760" y="294951"/>
                      <a:pt x="93026" y="283709"/>
                      <a:pt x="149799" y="283709"/>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2"/>
              <p:cNvSpPr/>
              <p:nvPr/>
            </p:nvSpPr>
            <p:spPr>
              <a:xfrm>
                <a:off x="7144807" y="2406144"/>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3"/>
              <p:cNvSpPr/>
              <p:nvPr/>
            </p:nvSpPr>
            <p:spPr>
              <a:xfrm>
                <a:off x="8186089" y="4581672"/>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4"/>
              <p:cNvSpPr/>
              <p:nvPr/>
            </p:nvSpPr>
            <p:spPr>
              <a:xfrm>
                <a:off x="5093174" y="3645006"/>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5"/>
              <p:cNvSpPr/>
              <p:nvPr/>
            </p:nvSpPr>
            <p:spPr>
              <a:xfrm>
                <a:off x="7913354" y="3310899"/>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6"/>
              <p:cNvSpPr/>
              <p:nvPr/>
            </p:nvSpPr>
            <p:spPr>
              <a:xfrm>
                <a:off x="6854899" y="5007921"/>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a:ln>
                <a:solidFill>
                  <a:srgbClr val="FF66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a:off x="5963120" y="5796040"/>
                <a:ext cx="324279" cy="307634"/>
              </a:xfrm>
              <a:custGeom>
                <a:avLst/>
                <a:gdLst>
                  <a:gd name="connsiteX0" fmla="*/ 0 w 459396"/>
                  <a:gd name="connsiteY0" fmla="*/ 175630 h 490466"/>
                  <a:gd name="connsiteX1" fmla="*/ 67558 w 459396"/>
                  <a:gd name="connsiteY1" fmla="*/ 189140 h 490466"/>
                  <a:gd name="connsiteX2" fmla="*/ 94582 w 459396"/>
                  <a:gd name="connsiteY2" fmla="*/ 216160 h 490466"/>
                  <a:gd name="connsiteX3" fmla="*/ 135117 w 459396"/>
                  <a:gd name="connsiteY3" fmla="*/ 229670 h 490466"/>
                  <a:gd name="connsiteX4" fmla="*/ 202675 w 459396"/>
                  <a:gd name="connsiteY4" fmla="*/ 297220 h 490466"/>
                  <a:gd name="connsiteX5" fmla="*/ 216186 w 459396"/>
                  <a:gd name="connsiteY5" fmla="*/ 337750 h 490466"/>
                  <a:gd name="connsiteX6" fmla="*/ 243210 w 459396"/>
                  <a:gd name="connsiteY6" fmla="*/ 364770 h 490466"/>
                  <a:gd name="connsiteX7" fmla="*/ 283745 w 459396"/>
                  <a:gd name="connsiteY7" fmla="*/ 445829 h 490466"/>
                  <a:gd name="connsiteX8" fmla="*/ 270233 w 459396"/>
                  <a:gd name="connsiteY8" fmla="*/ 486359 h 490466"/>
                  <a:gd name="connsiteX9" fmla="*/ 189163 w 459396"/>
                  <a:gd name="connsiteY9" fmla="*/ 432319 h 490466"/>
                  <a:gd name="connsiteX10" fmla="*/ 202675 w 459396"/>
                  <a:gd name="connsiteY10" fmla="*/ 135100 h 490466"/>
                  <a:gd name="connsiteX11" fmla="*/ 243210 w 459396"/>
                  <a:gd name="connsiteY11" fmla="*/ 67550 h 490466"/>
                  <a:gd name="connsiteX12" fmla="*/ 283745 w 459396"/>
                  <a:gd name="connsiteY12" fmla="*/ 54040 h 490466"/>
                  <a:gd name="connsiteX13" fmla="*/ 324279 w 459396"/>
                  <a:gd name="connsiteY13" fmla="*/ 67550 h 490466"/>
                  <a:gd name="connsiteX14" fmla="*/ 297256 w 459396"/>
                  <a:gd name="connsiteY14" fmla="*/ 216160 h 490466"/>
                  <a:gd name="connsiteX15" fmla="*/ 243210 w 459396"/>
                  <a:gd name="connsiteY15" fmla="*/ 297220 h 490466"/>
                  <a:gd name="connsiteX16" fmla="*/ 189163 w 459396"/>
                  <a:gd name="connsiteY16" fmla="*/ 310730 h 490466"/>
                  <a:gd name="connsiteX17" fmla="*/ 162140 w 459396"/>
                  <a:gd name="connsiteY17" fmla="*/ 351260 h 490466"/>
                  <a:gd name="connsiteX18" fmla="*/ 121605 w 459396"/>
                  <a:gd name="connsiteY18" fmla="*/ 364770 h 490466"/>
                  <a:gd name="connsiteX19" fmla="*/ 27023 w 459396"/>
                  <a:gd name="connsiteY19" fmla="*/ 405300 h 490466"/>
                  <a:gd name="connsiteX20" fmla="*/ 40535 w 459396"/>
                  <a:gd name="connsiteY20" fmla="*/ 270200 h 490466"/>
                  <a:gd name="connsiteX21" fmla="*/ 81070 w 459396"/>
                  <a:gd name="connsiteY21" fmla="*/ 229670 h 490466"/>
                  <a:gd name="connsiteX22" fmla="*/ 175651 w 459396"/>
                  <a:gd name="connsiteY22" fmla="*/ 202650 h 490466"/>
                  <a:gd name="connsiteX23" fmla="*/ 351303 w 459396"/>
                  <a:gd name="connsiteY23" fmla="*/ 216160 h 490466"/>
                  <a:gd name="connsiteX24" fmla="*/ 378326 w 459396"/>
                  <a:gd name="connsiteY24" fmla="*/ 256690 h 490466"/>
                  <a:gd name="connsiteX25" fmla="*/ 418861 w 459396"/>
                  <a:gd name="connsiteY25" fmla="*/ 297220 h 490466"/>
                  <a:gd name="connsiteX26" fmla="*/ 459396 w 459396"/>
                  <a:gd name="connsiteY26" fmla="*/ 378280 h 490466"/>
                  <a:gd name="connsiteX27" fmla="*/ 418861 w 459396"/>
                  <a:gd name="connsiteY27" fmla="*/ 405300 h 490466"/>
                  <a:gd name="connsiteX28" fmla="*/ 229698 w 459396"/>
                  <a:gd name="connsiteY28" fmla="*/ 378280 h 490466"/>
                  <a:gd name="connsiteX29" fmla="*/ 202675 w 459396"/>
                  <a:gd name="connsiteY29" fmla="*/ 337750 h 490466"/>
                  <a:gd name="connsiteX30" fmla="*/ 162140 w 459396"/>
                  <a:gd name="connsiteY30" fmla="*/ 310730 h 490466"/>
                  <a:gd name="connsiteX31" fmla="*/ 148628 w 459396"/>
                  <a:gd name="connsiteY31" fmla="*/ 270200 h 490466"/>
                  <a:gd name="connsiteX32" fmla="*/ 121605 w 459396"/>
                  <a:gd name="connsiteY32" fmla="*/ 216160 h 490466"/>
                  <a:gd name="connsiteX33" fmla="*/ 94582 w 459396"/>
                  <a:gd name="connsiteY33" fmla="*/ 135100 h 490466"/>
                  <a:gd name="connsiteX34" fmla="*/ 54047 w 459396"/>
                  <a:gd name="connsiteY34" fmla="*/ 121590 h 490466"/>
                  <a:gd name="connsiteX35" fmla="*/ 54047 w 459396"/>
                  <a:gd name="connsiteY35" fmla="*/ 13510 h 490466"/>
                  <a:gd name="connsiteX36" fmla="*/ 94582 w 459396"/>
                  <a:gd name="connsiteY36" fmla="*/ 0 h 490466"/>
                  <a:gd name="connsiteX37" fmla="*/ 135117 w 459396"/>
                  <a:gd name="connsiteY37" fmla="*/ 13510 h 490466"/>
                  <a:gd name="connsiteX38" fmla="*/ 162140 w 459396"/>
                  <a:gd name="connsiteY38" fmla="*/ 94570 h 490466"/>
                  <a:gd name="connsiteX39" fmla="*/ 175651 w 459396"/>
                  <a:gd name="connsiteY39" fmla="*/ 135100 h 490466"/>
                  <a:gd name="connsiteX40" fmla="*/ 202675 w 459396"/>
                  <a:gd name="connsiteY40" fmla="*/ 189140 h 490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9396" h="490466">
                    <a:moveTo>
                      <a:pt x="0" y="175630"/>
                    </a:moveTo>
                    <a:cubicBezTo>
                      <a:pt x="22519" y="180133"/>
                      <a:pt x="46449" y="180095"/>
                      <a:pt x="67558" y="189140"/>
                    </a:cubicBezTo>
                    <a:cubicBezTo>
                      <a:pt x="79267" y="194157"/>
                      <a:pt x="83659" y="209607"/>
                      <a:pt x="94582" y="216160"/>
                    </a:cubicBezTo>
                    <a:cubicBezTo>
                      <a:pt x="106795" y="223487"/>
                      <a:pt x="121605" y="225167"/>
                      <a:pt x="135117" y="229670"/>
                    </a:cubicBezTo>
                    <a:cubicBezTo>
                      <a:pt x="175648" y="256688"/>
                      <a:pt x="180156" y="252188"/>
                      <a:pt x="202675" y="297220"/>
                    </a:cubicBezTo>
                    <a:cubicBezTo>
                      <a:pt x="209044" y="309957"/>
                      <a:pt x="208858" y="325539"/>
                      <a:pt x="216186" y="337750"/>
                    </a:cubicBezTo>
                    <a:cubicBezTo>
                      <a:pt x="222740" y="348673"/>
                      <a:pt x="235252" y="354824"/>
                      <a:pt x="243210" y="364770"/>
                    </a:cubicBezTo>
                    <a:cubicBezTo>
                      <a:pt x="273143" y="402181"/>
                      <a:pt x="269474" y="403022"/>
                      <a:pt x="283745" y="445829"/>
                    </a:cubicBezTo>
                    <a:cubicBezTo>
                      <a:pt x="279241" y="459339"/>
                      <a:pt x="283456" y="481071"/>
                      <a:pt x="270233" y="486359"/>
                    </a:cubicBezTo>
                    <a:cubicBezTo>
                      <a:pt x="224312" y="504725"/>
                      <a:pt x="205608" y="456984"/>
                      <a:pt x="189163" y="432319"/>
                    </a:cubicBezTo>
                    <a:cubicBezTo>
                      <a:pt x="193667" y="333246"/>
                      <a:pt x="194765" y="233959"/>
                      <a:pt x="202675" y="135100"/>
                    </a:cubicBezTo>
                    <a:cubicBezTo>
                      <a:pt x="204819" y="108307"/>
                      <a:pt x="219887" y="81542"/>
                      <a:pt x="243210" y="67550"/>
                    </a:cubicBezTo>
                    <a:cubicBezTo>
                      <a:pt x="255423" y="60223"/>
                      <a:pt x="270233" y="58543"/>
                      <a:pt x="283745" y="54040"/>
                    </a:cubicBezTo>
                    <a:cubicBezTo>
                      <a:pt x="297256" y="58543"/>
                      <a:pt x="321189" y="53647"/>
                      <a:pt x="324279" y="67550"/>
                    </a:cubicBezTo>
                    <a:cubicBezTo>
                      <a:pt x="327178" y="80594"/>
                      <a:pt x="315121" y="184006"/>
                      <a:pt x="297256" y="216160"/>
                    </a:cubicBezTo>
                    <a:cubicBezTo>
                      <a:pt x="281483" y="244548"/>
                      <a:pt x="274716" y="289345"/>
                      <a:pt x="243210" y="297220"/>
                    </a:cubicBezTo>
                    <a:lnTo>
                      <a:pt x="189163" y="310730"/>
                    </a:lnTo>
                    <a:cubicBezTo>
                      <a:pt x="180155" y="324240"/>
                      <a:pt x="174820" y="341117"/>
                      <a:pt x="162140" y="351260"/>
                    </a:cubicBezTo>
                    <a:cubicBezTo>
                      <a:pt x="151018" y="360156"/>
                      <a:pt x="134344" y="358401"/>
                      <a:pt x="121605" y="364770"/>
                    </a:cubicBezTo>
                    <a:cubicBezTo>
                      <a:pt x="28294" y="411420"/>
                      <a:pt x="139507" y="377183"/>
                      <a:pt x="27023" y="405300"/>
                    </a:cubicBezTo>
                    <a:cubicBezTo>
                      <a:pt x="31527" y="360267"/>
                      <a:pt x="27224" y="313456"/>
                      <a:pt x="40535" y="270200"/>
                    </a:cubicBezTo>
                    <a:cubicBezTo>
                      <a:pt x="46155" y="251938"/>
                      <a:pt x="65171" y="240268"/>
                      <a:pt x="81070" y="229670"/>
                    </a:cubicBezTo>
                    <a:cubicBezTo>
                      <a:pt x="92700" y="221918"/>
                      <a:pt x="168445" y="204451"/>
                      <a:pt x="175651" y="202650"/>
                    </a:cubicBezTo>
                    <a:cubicBezTo>
                      <a:pt x="234202" y="207153"/>
                      <a:pt x="294562" y="201031"/>
                      <a:pt x="351303" y="216160"/>
                    </a:cubicBezTo>
                    <a:cubicBezTo>
                      <a:pt x="366992" y="220343"/>
                      <a:pt x="367930" y="244217"/>
                      <a:pt x="378326" y="256690"/>
                    </a:cubicBezTo>
                    <a:cubicBezTo>
                      <a:pt x="390559" y="271368"/>
                      <a:pt x="406628" y="282542"/>
                      <a:pt x="418861" y="297220"/>
                    </a:cubicBezTo>
                    <a:cubicBezTo>
                      <a:pt x="447963" y="332138"/>
                      <a:pt x="445854" y="337659"/>
                      <a:pt x="459396" y="378280"/>
                    </a:cubicBezTo>
                    <a:cubicBezTo>
                      <a:pt x="445884" y="387287"/>
                      <a:pt x="435058" y="404143"/>
                      <a:pt x="418861" y="405300"/>
                    </a:cubicBezTo>
                    <a:cubicBezTo>
                      <a:pt x="321348" y="412264"/>
                      <a:pt x="298733" y="401289"/>
                      <a:pt x="229698" y="378280"/>
                    </a:cubicBezTo>
                    <a:cubicBezTo>
                      <a:pt x="220690" y="364770"/>
                      <a:pt x="214157" y="349231"/>
                      <a:pt x="202675" y="337750"/>
                    </a:cubicBezTo>
                    <a:cubicBezTo>
                      <a:pt x="191192" y="326268"/>
                      <a:pt x="172285" y="323409"/>
                      <a:pt x="162140" y="310730"/>
                    </a:cubicBezTo>
                    <a:cubicBezTo>
                      <a:pt x="153243" y="299610"/>
                      <a:pt x="154238" y="283289"/>
                      <a:pt x="148628" y="270200"/>
                    </a:cubicBezTo>
                    <a:cubicBezTo>
                      <a:pt x="140694" y="251689"/>
                      <a:pt x="129086" y="234859"/>
                      <a:pt x="121605" y="216160"/>
                    </a:cubicBezTo>
                    <a:cubicBezTo>
                      <a:pt x="111026" y="189716"/>
                      <a:pt x="121603" y="144106"/>
                      <a:pt x="94582" y="135100"/>
                    </a:cubicBezTo>
                    <a:lnTo>
                      <a:pt x="54047" y="121590"/>
                    </a:lnTo>
                    <a:cubicBezTo>
                      <a:pt x="41138" y="82867"/>
                      <a:pt x="25060" y="56985"/>
                      <a:pt x="54047" y="13510"/>
                    </a:cubicBezTo>
                    <a:cubicBezTo>
                      <a:pt x="61948" y="1660"/>
                      <a:pt x="81070" y="4503"/>
                      <a:pt x="94582" y="0"/>
                    </a:cubicBezTo>
                    <a:cubicBezTo>
                      <a:pt x="108094" y="4503"/>
                      <a:pt x="126838" y="1921"/>
                      <a:pt x="135117" y="13510"/>
                    </a:cubicBezTo>
                    <a:cubicBezTo>
                      <a:pt x="151673" y="36686"/>
                      <a:pt x="153132" y="67550"/>
                      <a:pt x="162140" y="94570"/>
                    </a:cubicBezTo>
                    <a:cubicBezTo>
                      <a:pt x="166644" y="108080"/>
                      <a:pt x="165580" y="125031"/>
                      <a:pt x="175651" y="135100"/>
                    </a:cubicBezTo>
                    <a:cubicBezTo>
                      <a:pt x="209044" y="168488"/>
                      <a:pt x="202675" y="149382"/>
                      <a:pt x="202675" y="18914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
        <p:nvSpPr>
          <p:cNvPr id="2" name="Title 1"/>
          <p:cNvSpPr>
            <a:spLocks noGrp="1"/>
          </p:cNvSpPr>
          <p:nvPr>
            <p:ph type="title"/>
          </p:nvPr>
        </p:nvSpPr>
        <p:spPr>
          <a:xfrm>
            <a:off x="445242" y="2591425"/>
            <a:ext cx="8229600" cy="1143000"/>
          </a:xfrm>
          <a:solidFill>
            <a:schemeClr val="bg1">
              <a:alpha val="59000"/>
            </a:schemeClr>
          </a:solidFill>
        </p:spPr>
        <p:txBody>
          <a:bodyPr/>
          <a:lstStyle/>
          <a:p>
            <a:r>
              <a:rPr lang="en-US" dirty="0" smtClean="0"/>
              <a:t>Thousands of Chrysalis Clusters</a:t>
            </a:r>
            <a:endParaRPr lang="en-US" dirty="0"/>
          </a:p>
        </p:txBody>
      </p:sp>
    </p:spTree>
    <p:extLst>
      <p:ext uri="{BB962C8B-B14F-4D97-AF65-F5344CB8AC3E}">
        <p14:creationId xmlns:p14="http://schemas.microsoft.com/office/powerpoint/2010/main" val="32477705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82471" y="203200"/>
            <a:ext cx="8621829" cy="6330950"/>
          </a:xfrm>
          <a:prstGeom prst="rect">
            <a:avLst/>
          </a:prstGeom>
        </p:spPr>
      </p:pic>
      <p:pic>
        <p:nvPicPr>
          <p:cNvPr id="7" name="Picture 6" descr="ButterflyLogo2011.png"/>
          <p:cNvPicPr>
            <a:picLocks noChangeAspect="1"/>
          </p:cNvPicPr>
          <p:nvPr/>
        </p:nvPicPr>
        <p:blipFill>
          <a:blip r:embed="rId4"/>
          <a:stretch>
            <a:fillRect/>
          </a:stretch>
        </p:blipFill>
        <p:spPr>
          <a:xfrm>
            <a:off x="6794500" y="114300"/>
            <a:ext cx="2222500" cy="2222500"/>
          </a:xfrm>
          <a:prstGeom prst="rect">
            <a:avLst/>
          </a:prstGeom>
        </p:spPr>
      </p:pic>
      <p:sp>
        <p:nvSpPr>
          <p:cNvPr id="4" name="TextBox 3"/>
          <p:cNvSpPr txBox="1"/>
          <p:nvPr/>
        </p:nvSpPr>
        <p:spPr>
          <a:xfrm>
            <a:off x="6747752" y="6080153"/>
            <a:ext cx="2381406" cy="369332"/>
          </a:xfrm>
          <a:prstGeom prst="rect">
            <a:avLst/>
          </a:prstGeom>
          <a:noFill/>
        </p:spPr>
        <p:txBody>
          <a:bodyPr wrap="none" rtlCol="0">
            <a:spAutoFit/>
          </a:bodyPr>
          <a:lstStyle/>
          <a:p>
            <a:r>
              <a:rPr lang="en-US" dirty="0" smtClean="0"/>
              <a:t>(</a:t>
            </a:r>
            <a:r>
              <a:rPr lang="en-US" dirty="0" err="1" smtClean="0"/>
              <a:t>isoforms</a:t>
            </a:r>
            <a:r>
              <a:rPr lang="en-US" dirty="0" smtClean="0"/>
              <a:t> and </a:t>
            </a:r>
            <a:r>
              <a:rPr lang="en-US" dirty="0" err="1" smtClean="0"/>
              <a:t>paralogs</a:t>
            </a:r>
            <a:r>
              <a:rPr lang="en-US" dirty="0" smtClean="0"/>
              <a:t>)</a:t>
            </a:r>
            <a:endParaRPr lang="en-US" dirty="0"/>
          </a:p>
        </p:txBody>
      </p:sp>
    </p:spTree>
    <p:extLst>
      <p:ext uri="{BB962C8B-B14F-4D97-AF65-F5344CB8AC3E}">
        <p14:creationId xmlns:p14="http://schemas.microsoft.com/office/powerpoint/2010/main" val="30176717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54"/>
            <a:ext cx="8229600" cy="1143000"/>
          </a:xfrm>
        </p:spPr>
        <p:txBody>
          <a:bodyPr>
            <a:noAutofit/>
          </a:bodyPr>
          <a:lstStyle/>
          <a:p>
            <a:r>
              <a:rPr lang="en-US" sz="2400" dirty="0" smtClean="0"/>
              <a:t>Butterfly Example 1: </a:t>
            </a:r>
            <a:br>
              <a:rPr lang="en-US" sz="2400" dirty="0" smtClean="0"/>
            </a:br>
            <a:r>
              <a:rPr lang="en-US" sz="2400" dirty="0" smtClean="0"/>
              <a:t>Reconstruction of Alternatively Spliced Transcripts</a:t>
            </a:r>
            <a:endParaRPr lang="en-US" sz="24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176655"/>
            <a:ext cx="9082010" cy="303303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220261466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3863414"/>
            <a:ext cx="9082010" cy="234627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37474159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11" name="Rectangle 10"/>
          <p:cNvSpPr/>
          <p:nvPr/>
        </p:nvSpPr>
        <p:spPr>
          <a:xfrm>
            <a:off x="61990" y="4395167"/>
            <a:ext cx="9082010" cy="181452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Tree>
    <p:extLst>
      <p:ext uri="{BB962C8B-B14F-4D97-AF65-F5344CB8AC3E}">
        <p14:creationId xmlns:p14="http://schemas.microsoft.com/office/powerpoint/2010/main" val="12730307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76225" y="58900"/>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6" name="TextBox 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pic>
        <p:nvPicPr>
          <p:cNvPr id="27" name="Picture 26" descr="harris2.jpg"/>
          <p:cNvPicPr>
            <a:picLocks noChangeAspect="1"/>
          </p:cNvPicPr>
          <p:nvPr/>
        </p:nvPicPr>
        <p:blipFill>
          <a:blip r:embed="rId10"/>
          <a:stretch>
            <a:fillRect/>
          </a:stretch>
        </p:blipFill>
        <p:spPr>
          <a:xfrm>
            <a:off x="2406528" y="745411"/>
            <a:ext cx="4425634" cy="5747582"/>
          </a:xfrm>
          <a:prstGeom prst="rect">
            <a:avLst/>
          </a:prstGeom>
        </p:spPr>
      </p:pic>
    </p:spTree>
    <p:extLst>
      <p:ext uri="{BB962C8B-B14F-4D97-AF65-F5344CB8AC3E}">
        <p14:creationId xmlns:p14="http://schemas.microsoft.com/office/powerpoint/2010/main" val="427733661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590"/>
            <a:ext cx="8229600" cy="1143000"/>
          </a:xfrm>
        </p:spPr>
        <p:txBody>
          <a:bodyPr>
            <a:noAutofit/>
          </a:bodyPr>
          <a:lstStyle/>
          <a:p>
            <a:r>
              <a:rPr lang="en-US" sz="2800" dirty="0" smtClean="0"/>
              <a:t>Reconstruction of Alternatively Spliced Transcripts</a:t>
            </a:r>
            <a:endParaRPr lang="en-US" sz="2800" dirty="0"/>
          </a:p>
        </p:txBody>
      </p:sp>
      <p:pic>
        <p:nvPicPr>
          <p:cNvPr id="6" name="Picture 5" descr="Screen Shot 2012-09-18 at 7.2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332" y="735530"/>
            <a:ext cx="4541017" cy="2441125"/>
          </a:xfrm>
          <a:prstGeom prst="rect">
            <a:avLst/>
          </a:prstGeom>
        </p:spPr>
      </p:pic>
      <p:pic>
        <p:nvPicPr>
          <p:cNvPr id="7" name="Picture 6" descr="Screen Shot 2012-09-18 at 7.25.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220" y="3552545"/>
            <a:ext cx="6188389" cy="646710"/>
          </a:xfrm>
          <a:prstGeom prst="rect">
            <a:avLst/>
          </a:prstGeom>
        </p:spPr>
      </p:pic>
      <p:pic>
        <p:nvPicPr>
          <p:cNvPr id="8" name="Picture 7" descr="Screen Shot 2012-09-18 at 7.26.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230" y="4687912"/>
            <a:ext cx="8385570" cy="1391891"/>
          </a:xfrm>
          <a:prstGeom prst="rect">
            <a:avLst/>
          </a:prstGeom>
        </p:spPr>
      </p:pic>
      <p:sp>
        <p:nvSpPr>
          <p:cNvPr id="3" name="TextBox 2"/>
          <p:cNvSpPr txBox="1"/>
          <p:nvPr/>
        </p:nvSpPr>
        <p:spPr>
          <a:xfrm>
            <a:off x="476886" y="1769806"/>
            <a:ext cx="2272076" cy="646331"/>
          </a:xfrm>
          <a:prstGeom prst="rect">
            <a:avLst/>
          </a:prstGeom>
          <a:noFill/>
        </p:spPr>
        <p:txBody>
          <a:bodyPr wrap="none" rtlCol="0">
            <a:spAutoFit/>
          </a:bodyPr>
          <a:lstStyle/>
          <a:p>
            <a:r>
              <a:rPr lang="en-US" dirty="0" smtClean="0"/>
              <a:t>Butterfly’s Compacted</a:t>
            </a:r>
            <a:br>
              <a:rPr lang="en-US" dirty="0" smtClean="0"/>
            </a:br>
            <a:r>
              <a:rPr lang="en-US" dirty="0" smtClean="0"/>
              <a:t>Sequence Graph</a:t>
            </a:r>
            <a:endParaRPr lang="en-US" dirty="0"/>
          </a:p>
        </p:txBody>
      </p:sp>
      <p:sp>
        <p:nvSpPr>
          <p:cNvPr id="4" name="TextBox 3"/>
          <p:cNvSpPr txBox="1"/>
          <p:nvPr/>
        </p:nvSpPr>
        <p:spPr>
          <a:xfrm>
            <a:off x="301230" y="3183213"/>
            <a:ext cx="2634054" cy="369332"/>
          </a:xfrm>
          <a:prstGeom prst="rect">
            <a:avLst/>
          </a:prstGeom>
          <a:noFill/>
        </p:spPr>
        <p:txBody>
          <a:bodyPr wrap="none" rtlCol="0">
            <a:spAutoFit/>
          </a:bodyPr>
          <a:lstStyle/>
          <a:p>
            <a:r>
              <a:rPr lang="en-US" dirty="0" smtClean="0"/>
              <a:t>Reconstructed Transcripts</a:t>
            </a:r>
            <a:endParaRPr lang="en-US" dirty="0"/>
          </a:p>
        </p:txBody>
      </p:sp>
      <p:pic>
        <p:nvPicPr>
          <p:cNvPr id="9" name="Picture 8"/>
          <p:cNvPicPr>
            <a:picLocks noChangeAspect="1"/>
          </p:cNvPicPr>
          <p:nvPr/>
        </p:nvPicPr>
        <p:blipFill>
          <a:blip r:embed="rId6"/>
          <a:stretch>
            <a:fillRect/>
          </a:stretch>
        </p:blipFill>
        <p:spPr>
          <a:xfrm>
            <a:off x="61990" y="5942445"/>
            <a:ext cx="777468" cy="888535"/>
          </a:xfrm>
          <a:prstGeom prst="rect">
            <a:avLst/>
          </a:prstGeom>
        </p:spPr>
      </p:pic>
      <p:sp>
        <p:nvSpPr>
          <p:cNvPr id="10" name="TextBox 9"/>
          <p:cNvSpPr txBox="1"/>
          <p:nvPr/>
        </p:nvSpPr>
        <p:spPr>
          <a:xfrm>
            <a:off x="306354" y="4395166"/>
            <a:ext cx="2694067" cy="369332"/>
          </a:xfrm>
          <a:prstGeom prst="rect">
            <a:avLst/>
          </a:prstGeom>
          <a:noFill/>
        </p:spPr>
        <p:txBody>
          <a:bodyPr wrap="none" rtlCol="0">
            <a:spAutoFit/>
          </a:bodyPr>
          <a:lstStyle/>
          <a:p>
            <a:r>
              <a:rPr lang="en-US" dirty="0" smtClean="0"/>
              <a:t>Aligned to Mouse Genome</a:t>
            </a:r>
            <a:endParaRPr lang="en-US" dirty="0"/>
          </a:p>
        </p:txBody>
      </p:sp>
      <p:sp>
        <p:nvSpPr>
          <p:cNvPr id="5" name="TextBox 4"/>
          <p:cNvSpPr txBox="1"/>
          <p:nvPr/>
        </p:nvSpPr>
        <p:spPr>
          <a:xfrm>
            <a:off x="6257156" y="5098295"/>
            <a:ext cx="2192277" cy="369332"/>
          </a:xfrm>
          <a:prstGeom prst="rect">
            <a:avLst/>
          </a:prstGeom>
          <a:noFill/>
        </p:spPr>
        <p:txBody>
          <a:bodyPr wrap="none" rtlCol="0">
            <a:spAutoFit/>
          </a:bodyPr>
          <a:lstStyle/>
          <a:p>
            <a:r>
              <a:rPr lang="en-US" dirty="0" smtClean="0"/>
              <a:t>(Reference structure)</a:t>
            </a:r>
            <a:endParaRPr lang="en-US" dirty="0"/>
          </a:p>
        </p:txBody>
      </p:sp>
    </p:spTree>
    <p:extLst>
      <p:ext uri="{BB962C8B-B14F-4D97-AF65-F5344CB8AC3E}">
        <p14:creationId xmlns:p14="http://schemas.microsoft.com/office/powerpoint/2010/main" val="14413632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
        <p:nvSpPr>
          <p:cNvPr id="9" name="Rectangle 8"/>
          <p:cNvSpPr/>
          <p:nvPr/>
        </p:nvSpPr>
        <p:spPr>
          <a:xfrm>
            <a:off x="253998" y="2187045"/>
            <a:ext cx="5556347" cy="25596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74344" y="-16714"/>
            <a:ext cx="3132638" cy="523220"/>
          </a:xfrm>
          <a:prstGeom prst="rect">
            <a:avLst/>
          </a:prstGeom>
          <a:noFill/>
        </p:spPr>
        <p:txBody>
          <a:bodyPr wrap="none" rtlCol="0">
            <a:spAutoFit/>
          </a:bodyPr>
          <a:lstStyle/>
          <a:p>
            <a:r>
              <a:rPr lang="en-US" sz="2800" dirty="0" smtClean="0"/>
              <a:t>Butterfly Example 2:</a:t>
            </a:r>
            <a:endParaRPr lang="en-US" sz="2800" dirty="0"/>
          </a:p>
        </p:txBody>
      </p:sp>
    </p:spTree>
    <p:extLst>
      <p:ext uri="{BB962C8B-B14F-4D97-AF65-F5344CB8AC3E}">
        <p14:creationId xmlns:p14="http://schemas.microsoft.com/office/powerpoint/2010/main" val="129154579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128" y="137536"/>
            <a:ext cx="8229600" cy="1143000"/>
          </a:xfrm>
        </p:spPr>
        <p:txBody>
          <a:bodyPr>
            <a:noAutofit/>
          </a:bodyPr>
          <a:lstStyle/>
          <a:p>
            <a:r>
              <a:rPr lang="en-US" sz="3200" dirty="0" smtClean="0"/>
              <a:t>Teasing Apart Transcripts of </a:t>
            </a:r>
            <a:r>
              <a:rPr lang="en-US" sz="3200" dirty="0" err="1" smtClean="0"/>
              <a:t>Paralogous</a:t>
            </a:r>
            <a:r>
              <a:rPr lang="en-US" sz="3200" dirty="0" smtClean="0"/>
              <a:t> Genes</a:t>
            </a:r>
            <a:endParaRPr lang="en-US" sz="3200" dirty="0"/>
          </a:p>
        </p:txBody>
      </p:sp>
      <p:pic>
        <p:nvPicPr>
          <p:cNvPr id="4" name="Picture 3" descr="Picture 19.png"/>
          <p:cNvPicPr>
            <a:picLocks noChangeAspect="1"/>
          </p:cNvPicPr>
          <p:nvPr/>
        </p:nvPicPr>
        <p:blipFill>
          <a:blip r:embed="rId3"/>
          <a:stretch>
            <a:fillRect/>
          </a:stretch>
        </p:blipFill>
        <p:spPr>
          <a:xfrm>
            <a:off x="5659924" y="1341438"/>
            <a:ext cx="3484076" cy="5287962"/>
          </a:xfrm>
          <a:prstGeom prst="rect">
            <a:avLst/>
          </a:prstGeom>
        </p:spPr>
      </p:pic>
      <p:pic>
        <p:nvPicPr>
          <p:cNvPr id="5" name="Picture 4" descr="Picture 20.png"/>
          <p:cNvPicPr>
            <a:picLocks noChangeAspect="1"/>
          </p:cNvPicPr>
          <p:nvPr/>
        </p:nvPicPr>
        <p:blipFill>
          <a:blip r:embed="rId4"/>
          <a:stretch>
            <a:fillRect/>
          </a:stretch>
        </p:blipFill>
        <p:spPr>
          <a:xfrm>
            <a:off x="253999" y="2382778"/>
            <a:ext cx="5556347" cy="2163822"/>
          </a:xfrm>
          <a:prstGeom prst="rect">
            <a:avLst/>
          </a:prstGeom>
        </p:spPr>
      </p:pic>
      <p:pic>
        <p:nvPicPr>
          <p:cNvPr id="6" name="Picture 5"/>
          <p:cNvPicPr>
            <a:picLocks noChangeAspect="1"/>
          </p:cNvPicPr>
          <p:nvPr/>
        </p:nvPicPr>
        <p:blipFill>
          <a:blip r:embed="rId5"/>
          <a:stretch>
            <a:fillRect/>
          </a:stretch>
        </p:blipFill>
        <p:spPr>
          <a:xfrm>
            <a:off x="114300" y="5266871"/>
            <a:ext cx="1295400" cy="1480457"/>
          </a:xfrm>
          <a:prstGeom prst="rect">
            <a:avLst/>
          </a:prstGeom>
        </p:spPr>
      </p:pic>
      <p:sp>
        <p:nvSpPr>
          <p:cNvPr id="7" name="TextBox 6"/>
          <p:cNvSpPr txBox="1"/>
          <p:nvPr/>
        </p:nvSpPr>
        <p:spPr>
          <a:xfrm>
            <a:off x="6395665" y="1199106"/>
            <a:ext cx="846067" cy="369332"/>
          </a:xfrm>
          <a:prstGeom prst="rect">
            <a:avLst/>
          </a:prstGeom>
          <a:noFill/>
        </p:spPr>
        <p:txBody>
          <a:bodyPr wrap="none" rtlCol="0">
            <a:spAutoFit/>
          </a:bodyPr>
          <a:lstStyle/>
          <a:p>
            <a:r>
              <a:rPr lang="en-US" i="1" dirty="0" smtClean="0"/>
              <a:t>Ap2a1</a:t>
            </a:r>
            <a:endParaRPr lang="en-US" i="1" dirty="0"/>
          </a:p>
        </p:txBody>
      </p:sp>
      <p:sp>
        <p:nvSpPr>
          <p:cNvPr id="8" name="TextBox 7"/>
          <p:cNvSpPr txBox="1"/>
          <p:nvPr/>
        </p:nvSpPr>
        <p:spPr>
          <a:xfrm>
            <a:off x="7631808" y="1182173"/>
            <a:ext cx="846067" cy="369332"/>
          </a:xfrm>
          <a:prstGeom prst="rect">
            <a:avLst/>
          </a:prstGeom>
          <a:noFill/>
        </p:spPr>
        <p:txBody>
          <a:bodyPr wrap="none" rtlCol="0">
            <a:spAutoFit/>
          </a:bodyPr>
          <a:lstStyle/>
          <a:p>
            <a:r>
              <a:rPr lang="en-US" i="1" dirty="0" smtClean="0"/>
              <a:t>Ap2a2</a:t>
            </a:r>
            <a:endParaRPr lang="en-US" i="1" dirty="0"/>
          </a:p>
        </p:txBody>
      </p:sp>
    </p:spTree>
    <p:extLst>
      <p:ext uri="{BB962C8B-B14F-4D97-AF65-F5344CB8AC3E}">
        <p14:creationId xmlns:p14="http://schemas.microsoft.com/office/powerpoint/2010/main" val="184230954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86" y="-181696"/>
            <a:ext cx="8229600" cy="1143000"/>
          </a:xfrm>
        </p:spPr>
        <p:txBody>
          <a:bodyPr/>
          <a:lstStyle/>
          <a:p>
            <a:r>
              <a:rPr lang="en-US" dirty="0" smtClean="0"/>
              <a:t>Trinity output: A multi-</a:t>
            </a:r>
            <a:r>
              <a:rPr lang="en-US" dirty="0" err="1" smtClean="0"/>
              <a:t>fasta</a:t>
            </a:r>
            <a:r>
              <a:rPr lang="en-US" dirty="0" smtClean="0"/>
              <a:t> file</a:t>
            </a:r>
            <a:endParaRPr lang="en-US" dirty="0"/>
          </a:p>
        </p:txBody>
      </p:sp>
      <p:pic>
        <p:nvPicPr>
          <p:cNvPr id="4" name="Picture 3" descr="Screen Shot 2012-10-21 at 8.10.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492" y="813788"/>
            <a:ext cx="5603957" cy="5834708"/>
          </a:xfrm>
          <a:prstGeom prst="rect">
            <a:avLst/>
          </a:prstGeom>
        </p:spPr>
      </p:pic>
    </p:spTree>
    <p:extLst>
      <p:ext uri="{BB962C8B-B14F-4D97-AF65-F5344CB8AC3E}">
        <p14:creationId xmlns:p14="http://schemas.microsoft.com/office/powerpoint/2010/main" val="382980139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0758" y="62718"/>
            <a:ext cx="9033242" cy="400110"/>
          </a:xfrm>
          <a:prstGeom prst="rect">
            <a:avLst/>
          </a:prstGeom>
          <a:noFill/>
        </p:spPr>
        <p:txBody>
          <a:bodyPr wrap="none" rtlCol="0">
            <a:spAutoFit/>
          </a:bodyPr>
          <a:lstStyle/>
          <a:p>
            <a:r>
              <a:rPr lang="en-US" sz="2000" b="1" dirty="0" smtClean="0"/>
              <a:t>Can align Trinity transcripts to genome scaffolds to examine intron/exon structures</a:t>
            </a:r>
            <a:endParaRPr lang="en-US" sz="2000" b="1" dirty="0"/>
          </a:p>
        </p:txBody>
      </p:sp>
      <p:sp>
        <p:nvSpPr>
          <p:cNvPr id="7" name="TextBox 6"/>
          <p:cNvSpPr txBox="1"/>
          <p:nvPr/>
        </p:nvSpPr>
        <p:spPr>
          <a:xfrm>
            <a:off x="2492751" y="384428"/>
            <a:ext cx="3908078" cy="369332"/>
          </a:xfrm>
          <a:prstGeom prst="rect">
            <a:avLst/>
          </a:prstGeom>
          <a:noFill/>
        </p:spPr>
        <p:txBody>
          <a:bodyPr wrap="none" rtlCol="0">
            <a:spAutoFit/>
          </a:bodyPr>
          <a:lstStyle/>
          <a:p>
            <a:r>
              <a:rPr lang="en-US" dirty="0" smtClean="0"/>
              <a:t>(Trinity transcripts aligned using GMAP)</a:t>
            </a:r>
            <a:endParaRPr lang="en-US" dirty="0"/>
          </a:p>
        </p:txBody>
      </p:sp>
      <p:pic>
        <p:nvPicPr>
          <p:cNvPr id="3" name="Picture 2" descr="Screen Shot 2013-10-22 at 3.14.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693" y="787780"/>
            <a:ext cx="7915067" cy="5882820"/>
          </a:xfrm>
          <a:prstGeom prst="rect">
            <a:avLst/>
          </a:prstGeom>
        </p:spPr>
      </p:pic>
    </p:spTree>
    <p:extLst>
      <p:ext uri="{BB962C8B-B14F-4D97-AF65-F5344CB8AC3E}">
        <p14:creationId xmlns:p14="http://schemas.microsoft.com/office/powerpoint/2010/main" val="258714590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Trinity Demo</a:t>
            </a:r>
            <a:endParaRPr lang="en-US" dirty="0"/>
          </a:p>
        </p:txBody>
      </p:sp>
      <p:sp>
        <p:nvSpPr>
          <p:cNvPr id="3" name="Content Placeholder 2"/>
          <p:cNvSpPr>
            <a:spLocks noGrp="1"/>
          </p:cNvSpPr>
          <p:nvPr>
            <p:ph idx="1"/>
          </p:nvPr>
        </p:nvSpPr>
        <p:spPr>
          <a:xfrm>
            <a:off x="457200" y="2332037"/>
            <a:ext cx="8229600" cy="4525963"/>
          </a:xfrm>
        </p:spPr>
        <p:txBody>
          <a:bodyPr/>
          <a:lstStyle/>
          <a:p>
            <a:r>
              <a:rPr lang="en-US" dirty="0" smtClean="0"/>
              <a:t>Assemble RNA-Seq using Trinity</a:t>
            </a:r>
          </a:p>
          <a:p>
            <a:r>
              <a:rPr lang="en-US" dirty="0" smtClean="0"/>
              <a:t>Examine Trinity in context of a genome:</a:t>
            </a:r>
          </a:p>
          <a:p>
            <a:pPr lvl="1"/>
            <a:r>
              <a:rPr lang="en-US" dirty="0" smtClean="0"/>
              <a:t>Align Trinity transcripts to the genome using GMAP</a:t>
            </a:r>
          </a:p>
          <a:p>
            <a:pPr lvl="1"/>
            <a:r>
              <a:rPr lang="en-US" dirty="0" smtClean="0"/>
              <a:t>Align </a:t>
            </a:r>
            <a:r>
              <a:rPr lang="en-US" dirty="0" err="1" smtClean="0"/>
              <a:t>rna-seq</a:t>
            </a:r>
            <a:r>
              <a:rPr lang="en-US" dirty="0" smtClean="0"/>
              <a:t> reads to genome using </a:t>
            </a:r>
            <a:r>
              <a:rPr lang="en-US" dirty="0" err="1" smtClean="0"/>
              <a:t>Tophat</a:t>
            </a:r>
            <a:endParaRPr lang="en-US" dirty="0" smtClean="0"/>
          </a:p>
          <a:p>
            <a:pPr lvl="1"/>
            <a:r>
              <a:rPr lang="en-US" dirty="0" smtClean="0"/>
              <a:t>Visualize all alignments using IGV</a:t>
            </a:r>
          </a:p>
          <a:p>
            <a:endParaRPr lang="en-US" dirty="0"/>
          </a:p>
        </p:txBody>
      </p:sp>
      <p:sp>
        <p:nvSpPr>
          <p:cNvPr id="4" name="TextBox 3"/>
          <p:cNvSpPr txBox="1"/>
          <p:nvPr/>
        </p:nvSpPr>
        <p:spPr>
          <a:xfrm>
            <a:off x="734073" y="1417638"/>
            <a:ext cx="7415768" cy="646331"/>
          </a:xfrm>
          <a:prstGeom prst="rect">
            <a:avLst/>
          </a:prstGeom>
          <a:noFill/>
        </p:spPr>
        <p:txBody>
          <a:bodyPr wrap="square" rtlCol="0">
            <a:spAutoFit/>
          </a:bodyPr>
          <a:lstStyle/>
          <a:p>
            <a:r>
              <a:rPr lang="en-US" dirty="0">
                <a:solidFill>
                  <a:srgbClr val="0000FF"/>
                </a:solidFill>
              </a:rPr>
              <a:t>https://</a:t>
            </a:r>
            <a:r>
              <a:rPr lang="en-US" dirty="0" err="1">
                <a:solidFill>
                  <a:srgbClr val="0000FF"/>
                </a:solidFill>
              </a:rPr>
              <a:t>github.com</a:t>
            </a:r>
            <a:r>
              <a:rPr lang="en-US" dirty="0">
                <a:solidFill>
                  <a:srgbClr val="0000FF"/>
                </a:solidFill>
              </a:rPr>
              <a:t>/</a:t>
            </a:r>
            <a:r>
              <a:rPr lang="en-US" dirty="0" err="1">
                <a:solidFill>
                  <a:srgbClr val="0000FF"/>
                </a:solidFill>
              </a:rPr>
              <a:t>trinityrnaseq</a:t>
            </a:r>
            <a:r>
              <a:rPr lang="en-US" dirty="0">
                <a:solidFill>
                  <a:srgbClr val="0000FF"/>
                </a:solidFill>
              </a:rPr>
              <a:t>/</a:t>
            </a:r>
            <a:r>
              <a:rPr lang="en-US" dirty="0" err="1">
                <a:solidFill>
                  <a:srgbClr val="0000FF"/>
                </a:solidFill>
              </a:rPr>
              <a:t>RNASeq_Trinity_Tuxedo_Workshop</a:t>
            </a:r>
            <a:r>
              <a:rPr lang="en-US" dirty="0">
                <a:solidFill>
                  <a:srgbClr val="0000FF"/>
                </a:solidFill>
              </a:rPr>
              <a:t>/wiki/Trinity-De-novo-</a:t>
            </a:r>
            <a:r>
              <a:rPr lang="en-US" dirty="0" err="1">
                <a:solidFill>
                  <a:srgbClr val="0000FF"/>
                </a:solidFill>
              </a:rPr>
              <a:t>Transcriptome</a:t>
            </a:r>
            <a:r>
              <a:rPr lang="en-US" dirty="0">
                <a:solidFill>
                  <a:srgbClr val="0000FF"/>
                </a:solidFill>
              </a:rPr>
              <a:t>-Assembly-Workshop</a:t>
            </a:r>
          </a:p>
        </p:txBody>
      </p:sp>
    </p:spTree>
    <p:extLst>
      <p:ext uri="{BB962C8B-B14F-4D97-AF65-F5344CB8AC3E}">
        <p14:creationId xmlns:p14="http://schemas.microsoft.com/office/powerpoint/2010/main" val="41686460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520" y="384399"/>
            <a:ext cx="8686800" cy="1143000"/>
          </a:xfrm>
        </p:spPr>
        <p:txBody>
          <a:bodyPr>
            <a:noAutofit/>
          </a:bodyPr>
          <a:lstStyle/>
          <a:p>
            <a:r>
              <a:rPr lang="en-US" sz="2800" dirty="0" smtClean="0"/>
              <a:t>Improved reconstruction with deeper sequencing depth</a:t>
            </a:r>
            <a:br>
              <a:rPr lang="en-US" sz="2800" dirty="0" smtClean="0"/>
            </a:br>
            <a:r>
              <a:rPr lang="en-US" sz="2800" dirty="0" smtClean="0"/>
              <a:t>and</a:t>
            </a:r>
            <a:br>
              <a:rPr lang="en-US" sz="2800" dirty="0" smtClean="0"/>
            </a:br>
            <a:r>
              <a:rPr lang="en-US" sz="2800" dirty="0" smtClean="0"/>
              <a:t>Genome-based reconstruction is </a:t>
            </a:r>
            <a:br>
              <a:rPr lang="en-US" sz="2800" dirty="0" smtClean="0"/>
            </a:br>
            <a:r>
              <a:rPr lang="en-US" sz="2800" dirty="0" smtClean="0"/>
              <a:t>more sensitive than de novo methods</a:t>
            </a:r>
            <a:endParaRPr lang="en-US" sz="2800" dirty="0"/>
          </a:p>
        </p:txBody>
      </p:sp>
      <p:graphicFrame>
        <p:nvGraphicFramePr>
          <p:cNvPr id="5" name="Chart 4"/>
          <p:cNvGraphicFramePr>
            <a:graphicFrameLocks/>
          </p:cNvGraphicFramePr>
          <p:nvPr>
            <p:extLst>
              <p:ext uri="{D42A27DB-BD31-4B8C-83A1-F6EECF244321}">
                <p14:modId xmlns:p14="http://schemas.microsoft.com/office/powerpoint/2010/main" val="541017057"/>
              </p:ext>
            </p:extLst>
          </p:nvPr>
        </p:nvGraphicFramePr>
        <p:xfrm>
          <a:off x="2130592" y="2057401"/>
          <a:ext cx="7042212" cy="407344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295678" y="6177885"/>
            <a:ext cx="1690712" cy="369332"/>
          </a:xfrm>
          <a:prstGeom prst="rect">
            <a:avLst/>
          </a:prstGeom>
          <a:noFill/>
        </p:spPr>
        <p:txBody>
          <a:bodyPr wrap="none" rtlCol="0">
            <a:spAutoFit/>
          </a:bodyPr>
          <a:lstStyle/>
          <a:p>
            <a:r>
              <a:rPr lang="en-US" dirty="0" smtClean="0"/>
              <a:t>Million PE reads</a:t>
            </a:r>
            <a:endParaRPr lang="en-US" dirty="0"/>
          </a:p>
        </p:txBody>
      </p:sp>
      <p:sp>
        <p:nvSpPr>
          <p:cNvPr id="7" name="TextBox 6"/>
          <p:cNvSpPr txBox="1"/>
          <p:nvPr/>
        </p:nvSpPr>
        <p:spPr>
          <a:xfrm>
            <a:off x="208901" y="3386863"/>
            <a:ext cx="1881320" cy="923330"/>
          </a:xfrm>
          <a:prstGeom prst="rect">
            <a:avLst/>
          </a:prstGeom>
          <a:noFill/>
        </p:spPr>
        <p:txBody>
          <a:bodyPr wrap="square" rtlCol="0">
            <a:spAutoFit/>
          </a:bodyPr>
          <a:lstStyle/>
          <a:p>
            <a:r>
              <a:rPr lang="en-US" dirty="0" smtClean="0"/>
              <a:t># Genes w/ fully reconstructed transcripts</a:t>
            </a:r>
            <a:endParaRPr lang="en-US" dirty="0"/>
          </a:p>
        </p:txBody>
      </p:sp>
      <p:sp>
        <p:nvSpPr>
          <p:cNvPr id="3" name="TextBox 2"/>
          <p:cNvSpPr txBox="1"/>
          <p:nvPr/>
        </p:nvSpPr>
        <p:spPr>
          <a:xfrm>
            <a:off x="278343" y="6314405"/>
            <a:ext cx="1302084" cy="369332"/>
          </a:xfrm>
          <a:prstGeom prst="rect">
            <a:avLst/>
          </a:prstGeom>
          <a:noFill/>
        </p:spPr>
        <p:txBody>
          <a:bodyPr wrap="none" rtlCol="0">
            <a:spAutoFit/>
          </a:bodyPr>
          <a:lstStyle/>
          <a:p>
            <a:r>
              <a:rPr lang="en-US" dirty="0" smtClean="0"/>
              <a:t>Mouse data</a:t>
            </a:r>
            <a:endParaRPr lang="en-US" dirty="0"/>
          </a:p>
        </p:txBody>
      </p:sp>
      <p:pic>
        <p:nvPicPr>
          <p:cNvPr id="8" name="Picture 7"/>
          <p:cNvPicPr>
            <a:picLocks noChangeAspect="1"/>
          </p:cNvPicPr>
          <p:nvPr/>
        </p:nvPicPr>
        <p:blipFill>
          <a:blip r:embed="rId4"/>
          <a:stretch>
            <a:fillRect/>
          </a:stretch>
        </p:blipFill>
        <p:spPr>
          <a:xfrm>
            <a:off x="549092" y="5506182"/>
            <a:ext cx="777468" cy="888535"/>
          </a:xfrm>
          <a:prstGeom prst="rect">
            <a:avLst/>
          </a:prstGeom>
        </p:spPr>
      </p:pic>
    </p:spTree>
    <p:extLst>
      <p:ext uri="{BB962C8B-B14F-4D97-AF65-F5344CB8AC3E}">
        <p14:creationId xmlns:p14="http://schemas.microsoft.com/office/powerpoint/2010/main" val="335740244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307"/>
            <a:ext cx="8229600" cy="1143000"/>
          </a:xfrm>
        </p:spPr>
        <p:txBody>
          <a:bodyPr>
            <a:normAutofit/>
          </a:bodyPr>
          <a:lstStyle/>
          <a:p>
            <a:r>
              <a:rPr lang="en-US" sz="3600" dirty="0" smtClean="0"/>
              <a:t>Strand-specific RNA-</a:t>
            </a:r>
            <a:r>
              <a:rPr lang="en-US" sz="3600" dirty="0" err="1" smtClean="0"/>
              <a:t>Seq</a:t>
            </a:r>
            <a:r>
              <a:rPr lang="en-US" sz="3600" dirty="0" smtClean="0"/>
              <a:t> is Preferred</a:t>
            </a:r>
            <a:endParaRPr lang="en-US" sz="3600" dirty="0"/>
          </a:p>
        </p:txBody>
      </p:sp>
      <p:grpSp>
        <p:nvGrpSpPr>
          <p:cNvPr id="10" name="Group 9"/>
          <p:cNvGrpSpPr/>
          <p:nvPr/>
        </p:nvGrpSpPr>
        <p:grpSpPr>
          <a:xfrm>
            <a:off x="196557" y="2472081"/>
            <a:ext cx="8868721" cy="4020845"/>
            <a:chOff x="90717" y="2279280"/>
            <a:chExt cx="8868721" cy="4020845"/>
          </a:xfrm>
        </p:grpSpPr>
        <p:pic>
          <p:nvPicPr>
            <p:cNvPr id="6" name="Picture 5" descr="Screen Shot 2012-09-19 at 1.3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7" y="2279280"/>
              <a:ext cx="4673600" cy="584200"/>
            </a:xfrm>
            <a:prstGeom prst="rect">
              <a:avLst/>
            </a:prstGeom>
          </p:spPr>
        </p:pic>
        <p:pic>
          <p:nvPicPr>
            <p:cNvPr id="8" name="Picture 7" descr="Screen Shot 2012-09-19 at 1.3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17" y="2679743"/>
              <a:ext cx="8868721" cy="3620382"/>
            </a:xfrm>
            <a:prstGeom prst="rect">
              <a:avLst/>
            </a:prstGeom>
          </p:spPr>
        </p:pic>
        <p:pic>
          <p:nvPicPr>
            <p:cNvPr id="9" name="Picture 8" descr="broad-logo.jpg"/>
            <p:cNvPicPr>
              <a:picLocks noChangeAspect="1"/>
            </p:cNvPicPr>
            <p:nvPr/>
          </p:nvPicPr>
          <p:blipFill>
            <a:blip r:embed="rId5"/>
            <a:stretch>
              <a:fillRect/>
            </a:stretch>
          </p:blipFill>
          <p:spPr>
            <a:xfrm>
              <a:off x="5007152" y="2380275"/>
              <a:ext cx="1569848" cy="394293"/>
            </a:xfrm>
            <a:prstGeom prst="rect">
              <a:avLst/>
            </a:prstGeom>
          </p:spPr>
        </p:pic>
      </p:grpSp>
      <p:sp>
        <p:nvSpPr>
          <p:cNvPr id="3" name="TextBox 2"/>
          <p:cNvSpPr txBox="1"/>
          <p:nvPr/>
        </p:nvSpPr>
        <p:spPr>
          <a:xfrm>
            <a:off x="385709" y="5188238"/>
            <a:ext cx="8114872" cy="461665"/>
          </a:xfrm>
          <a:prstGeom prst="rect">
            <a:avLst/>
          </a:prstGeom>
          <a:solidFill>
            <a:schemeClr val="bg1">
              <a:lumMod val="85000"/>
            </a:schemeClr>
          </a:solidFill>
          <a:ln>
            <a:solidFill>
              <a:schemeClr val="tx1"/>
            </a:solidFill>
            <a:prstDash val="dot"/>
          </a:ln>
        </p:spPr>
        <p:txBody>
          <a:bodyPr wrap="none" rtlCol="0">
            <a:spAutoFit/>
          </a:bodyPr>
          <a:lstStyle/>
          <a:p>
            <a:r>
              <a:rPr lang="en-US" sz="2400" dirty="0" smtClean="0">
                <a:ln>
                  <a:solidFill>
                    <a:srgbClr val="FF6600"/>
                  </a:solidFill>
                </a:ln>
              </a:rPr>
              <a:t>‘</a:t>
            </a:r>
            <a:r>
              <a:rPr lang="en-US" sz="2400" dirty="0" err="1" smtClean="0">
                <a:ln>
                  <a:solidFill>
                    <a:srgbClr val="FF6600"/>
                  </a:solidFill>
                </a:ln>
              </a:rPr>
              <a:t>dUTP</a:t>
            </a:r>
            <a:r>
              <a:rPr lang="en-US" sz="2400" dirty="0" smtClean="0">
                <a:ln>
                  <a:solidFill>
                    <a:srgbClr val="FF6600"/>
                  </a:solidFill>
                </a:ln>
              </a:rPr>
              <a:t> second strand marking’ identified as the leading protocol </a:t>
            </a:r>
            <a:endParaRPr lang="en-US" sz="2400" dirty="0">
              <a:ln>
                <a:solidFill>
                  <a:srgbClr val="FF6600"/>
                </a:solidFill>
              </a:ln>
            </a:endParaRPr>
          </a:p>
        </p:txBody>
      </p:sp>
      <p:sp>
        <p:nvSpPr>
          <p:cNvPr id="4" name="TextBox 3"/>
          <p:cNvSpPr txBox="1"/>
          <p:nvPr/>
        </p:nvSpPr>
        <p:spPr>
          <a:xfrm>
            <a:off x="657313" y="811269"/>
            <a:ext cx="8029487" cy="1631216"/>
          </a:xfrm>
          <a:prstGeom prst="rect">
            <a:avLst/>
          </a:prstGeom>
          <a:noFill/>
        </p:spPr>
        <p:txBody>
          <a:bodyPr wrap="none" rtlCol="0">
            <a:spAutoFit/>
          </a:bodyPr>
          <a:lstStyle/>
          <a:p>
            <a:r>
              <a:rPr lang="en-US" sz="2000" dirty="0" smtClean="0"/>
              <a:t>Computationally: fewer confounding graph structures in de novo assembly:</a:t>
            </a:r>
          </a:p>
          <a:p>
            <a:r>
              <a:rPr lang="en-US" sz="2000" dirty="0"/>
              <a:t> </a:t>
            </a:r>
            <a:r>
              <a:rPr lang="en-US" sz="2000" dirty="0" smtClean="0"/>
              <a:t>               ex.  Forward != reverse complement </a:t>
            </a:r>
          </a:p>
          <a:p>
            <a:r>
              <a:rPr lang="en-US" sz="2000" dirty="0"/>
              <a:t>	 </a:t>
            </a:r>
            <a:r>
              <a:rPr lang="en-US" sz="2000" dirty="0" smtClean="0"/>
              <a:t>            </a:t>
            </a:r>
            <a:r>
              <a:rPr lang="en-US" dirty="0" smtClean="0"/>
              <a:t>       (GGAA != TTCC)</a:t>
            </a:r>
          </a:p>
          <a:p>
            <a:r>
              <a:rPr lang="en-US" sz="2000" dirty="0" smtClean="0"/>
              <a:t>Biologically: separate </a:t>
            </a:r>
            <a:r>
              <a:rPr lang="en-US" sz="2000" dirty="0"/>
              <a:t>sense vs. antisense transcription</a:t>
            </a:r>
          </a:p>
          <a:p>
            <a:endParaRPr lang="en-US" sz="2000" dirty="0"/>
          </a:p>
        </p:txBody>
      </p:sp>
    </p:spTree>
    <p:extLst>
      <p:ext uri="{BB962C8B-B14F-4D97-AF65-F5344CB8AC3E}">
        <p14:creationId xmlns:p14="http://schemas.microsoft.com/office/powerpoint/2010/main" val="210435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55600" y="1180"/>
            <a:ext cx="8562975" cy="500063"/>
          </a:xfrm>
          <a:prstGeom prst="rect">
            <a:avLst/>
          </a:prstGeom>
          <a:noFill/>
          <a:ln w="9525">
            <a:noFill/>
            <a:miter lim="800000"/>
            <a:headEnd/>
            <a:tailEnd/>
          </a:ln>
        </p:spPr>
        <p:txBody>
          <a:bodyPr/>
          <a:lstStyle/>
          <a:p>
            <a:pPr algn="ctr" eaLnBrk="0" hangingPunct="0"/>
            <a:r>
              <a:rPr lang="en-US" sz="3200" dirty="0">
                <a:latin typeface="Calibri" pitchFamily="34" charset="0"/>
              </a:rPr>
              <a:t>dUTP 2</a:t>
            </a:r>
            <a:r>
              <a:rPr lang="en-US" sz="3200" baseline="30000" dirty="0">
                <a:latin typeface="Calibri" pitchFamily="34" charset="0"/>
              </a:rPr>
              <a:t>nd</a:t>
            </a:r>
            <a:r>
              <a:rPr lang="en-US" sz="3200" dirty="0">
                <a:latin typeface="Calibri" pitchFamily="34" charset="0"/>
              </a:rPr>
              <a:t> Strand Method:  Our Favorite</a:t>
            </a:r>
          </a:p>
        </p:txBody>
      </p:sp>
      <p:sp>
        <p:nvSpPr>
          <p:cNvPr id="52228" name="Text Box 2001"/>
          <p:cNvSpPr txBox="1">
            <a:spLocks noChangeArrowheads="1"/>
          </p:cNvSpPr>
          <p:nvPr/>
        </p:nvSpPr>
        <p:spPr bwMode="auto">
          <a:xfrm>
            <a:off x="1664939" y="5820574"/>
            <a:ext cx="6410078" cy="323165"/>
          </a:xfrm>
          <a:prstGeom prst="rect">
            <a:avLst/>
          </a:prstGeom>
          <a:noFill/>
          <a:ln w="9525">
            <a:noFill/>
            <a:miter lim="800000"/>
            <a:headEnd/>
            <a:tailEnd/>
          </a:ln>
        </p:spPr>
        <p:txBody>
          <a:bodyPr wrap="none">
            <a:spAutoFit/>
          </a:bodyPr>
          <a:lstStyle/>
          <a:p>
            <a:pPr eaLnBrk="0" hangingPunct="0"/>
            <a:r>
              <a:rPr lang="en-US" sz="1500" b="1" dirty="0">
                <a:solidFill>
                  <a:srgbClr val="000000"/>
                </a:solidFill>
              </a:rPr>
              <a:t>Modified from </a:t>
            </a:r>
            <a:r>
              <a:rPr lang="en-US" sz="1500" b="1" dirty="0" smtClean="0">
                <a:solidFill>
                  <a:srgbClr val="000000"/>
                </a:solidFill>
              </a:rPr>
              <a:t>Parkhomchuk</a:t>
            </a:r>
            <a:r>
              <a:rPr lang="en-US" sz="1500" b="1" i="1" dirty="0" smtClean="0">
                <a:solidFill>
                  <a:srgbClr val="000000"/>
                </a:solidFill>
              </a:rPr>
              <a:t> </a:t>
            </a:r>
            <a:r>
              <a:rPr lang="en-US" sz="1500" b="1" i="1" dirty="0">
                <a:solidFill>
                  <a:srgbClr val="000000"/>
                </a:solidFill>
              </a:rPr>
              <a:t>et al.</a:t>
            </a:r>
            <a:r>
              <a:rPr lang="en-US" sz="1500" b="1" dirty="0">
                <a:solidFill>
                  <a:srgbClr val="000000"/>
                </a:solidFill>
              </a:rPr>
              <a:t> (2009) </a:t>
            </a:r>
            <a:r>
              <a:rPr lang="en-US" sz="1500" b="1" i="1" dirty="0">
                <a:solidFill>
                  <a:srgbClr val="000000"/>
                </a:solidFill>
              </a:rPr>
              <a:t>Nucleic Acids Res. </a:t>
            </a:r>
            <a:r>
              <a:rPr lang="en-US" sz="1500" b="1" dirty="0">
                <a:solidFill>
                  <a:srgbClr val="000000"/>
                </a:solidFill>
              </a:rPr>
              <a:t>37:e123</a:t>
            </a:r>
          </a:p>
        </p:txBody>
      </p:sp>
      <p:cxnSp>
        <p:nvCxnSpPr>
          <p:cNvPr id="13" name="Straight Connector 12"/>
          <p:cNvCxnSpPr/>
          <p:nvPr/>
        </p:nvCxnSpPr>
        <p:spPr bwMode="auto">
          <a:xfrm>
            <a:off x="2311740" y="951229"/>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sp>
        <p:nvSpPr>
          <p:cNvPr id="137" name="TextBox 136"/>
          <p:cNvSpPr txBox="1"/>
          <p:nvPr/>
        </p:nvSpPr>
        <p:spPr>
          <a:xfrm>
            <a:off x="1348191" y="775920"/>
            <a:ext cx="1028700" cy="307777"/>
          </a:xfrm>
          <a:prstGeom prst="rect">
            <a:avLst/>
          </a:prstGeom>
          <a:noFill/>
        </p:spPr>
        <p:txBody>
          <a:bodyPr wrap="square" rtlCol="0">
            <a:spAutoFit/>
          </a:bodyPr>
          <a:lstStyle/>
          <a:p>
            <a:pPr algn="r"/>
            <a:r>
              <a:rPr lang="en-US" sz="1400" b="1" dirty="0" smtClean="0">
                <a:solidFill>
                  <a:srgbClr val="008000"/>
                </a:solidFill>
              </a:rPr>
              <a:t>RNA</a:t>
            </a:r>
            <a:endParaRPr lang="en-US" sz="1400" b="1" dirty="0">
              <a:solidFill>
                <a:srgbClr val="008000"/>
              </a:solidFill>
            </a:endParaRPr>
          </a:p>
        </p:txBody>
      </p:sp>
      <p:grpSp>
        <p:nvGrpSpPr>
          <p:cNvPr id="2" name="Group 324"/>
          <p:cNvGrpSpPr/>
          <p:nvPr/>
        </p:nvGrpSpPr>
        <p:grpSpPr>
          <a:xfrm>
            <a:off x="2538817" y="4778265"/>
            <a:ext cx="5397499" cy="748071"/>
            <a:chOff x="2006601" y="5297745"/>
            <a:chExt cx="5397499" cy="748071"/>
          </a:xfrm>
        </p:grpSpPr>
        <p:grpSp>
          <p:nvGrpSpPr>
            <p:cNvPr id="3" name="Group 318"/>
            <p:cNvGrpSpPr/>
            <p:nvPr/>
          </p:nvGrpSpPr>
          <p:grpSpPr>
            <a:xfrm>
              <a:off x="3088232" y="5297745"/>
              <a:ext cx="4315868" cy="311637"/>
              <a:chOff x="3088232" y="5297745"/>
              <a:chExt cx="4315868" cy="311637"/>
            </a:xfrm>
          </p:grpSpPr>
          <p:sp>
            <p:nvSpPr>
              <p:cNvPr id="47" name="TextBox 46"/>
              <p:cNvSpPr txBox="1"/>
              <p:nvPr/>
            </p:nvSpPr>
            <p:spPr>
              <a:xfrm>
                <a:off x="3162474" y="5299676"/>
                <a:ext cx="4241626" cy="307777"/>
              </a:xfrm>
              <a:prstGeom prst="rect">
                <a:avLst/>
              </a:prstGeom>
              <a:noFill/>
            </p:spPr>
            <p:txBody>
              <a:bodyPr wrap="square" rtlCol="0">
                <a:spAutoFit/>
              </a:bodyPr>
              <a:lstStyle/>
              <a:p>
                <a:r>
                  <a:rPr lang="en-US" sz="1400" b="1" dirty="0" smtClean="0">
                    <a:solidFill>
                      <a:srgbClr val="000000"/>
                    </a:solidFill>
                  </a:rPr>
                  <a:t>PCR and paired-end sequencing</a:t>
                </a:r>
                <a:endParaRPr lang="en-US" sz="1400" b="1" dirty="0">
                  <a:solidFill>
                    <a:srgbClr val="000000"/>
                  </a:solidFill>
                </a:endParaRPr>
              </a:p>
            </p:txBody>
          </p:sp>
          <p:cxnSp>
            <p:nvCxnSpPr>
              <p:cNvPr id="48" name="Straight Arrow Connector 47"/>
              <p:cNvCxnSpPr>
                <a:cxnSpLocks noChangeAspect="1"/>
              </p:cNvCxnSpPr>
              <p:nvPr/>
            </p:nvCxnSpPr>
            <p:spPr bwMode="auto">
              <a:xfrm rot="5400000">
                <a:off x="2933326" y="5452651"/>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4" name="Group 319"/>
            <p:cNvGrpSpPr/>
            <p:nvPr/>
          </p:nvGrpSpPr>
          <p:grpSpPr>
            <a:xfrm>
              <a:off x="2006601" y="5689601"/>
              <a:ext cx="2515235" cy="356215"/>
              <a:chOff x="2006601" y="5689601"/>
              <a:chExt cx="2515235" cy="356215"/>
            </a:xfrm>
          </p:grpSpPr>
          <p:grpSp>
            <p:nvGrpSpPr>
              <p:cNvPr id="5" name="Group 213"/>
              <p:cNvGrpSpPr>
                <a:grpSpLocks noChangeAspect="1"/>
              </p:cNvGrpSpPr>
              <p:nvPr/>
            </p:nvGrpSpPr>
            <p:grpSpPr>
              <a:xfrm>
                <a:off x="2006601" y="5943601"/>
                <a:ext cx="1613535" cy="102215"/>
                <a:chOff x="1638300" y="5765800"/>
                <a:chExt cx="2933700" cy="185846"/>
              </a:xfrm>
            </p:grpSpPr>
            <p:cxnSp>
              <p:nvCxnSpPr>
                <p:cNvPr id="138" name="Straight Connector 137"/>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139" name="Straight Connector 138"/>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40" name="Straight Connector 139"/>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58" name="Straight Connector 157"/>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 name="Group 214"/>
              <p:cNvGrpSpPr>
                <a:grpSpLocks noChangeAspect="1"/>
              </p:cNvGrpSpPr>
              <p:nvPr/>
            </p:nvGrpSpPr>
            <p:grpSpPr>
              <a:xfrm>
                <a:off x="2908301" y="5689601"/>
                <a:ext cx="1613535" cy="102215"/>
                <a:chOff x="1638300" y="5765800"/>
                <a:chExt cx="2933700" cy="185846"/>
              </a:xfrm>
            </p:grpSpPr>
            <p:cxnSp>
              <p:nvCxnSpPr>
                <p:cNvPr id="216" name="Straight Connector 215"/>
                <p:cNvCxnSpPr/>
                <p:nvPr/>
              </p:nvCxnSpPr>
              <p:spPr bwMode="auto">
                <a:xfrm>
                  <a:off x="1958349" y="59500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cxnSp>
              <p:nvCxnSpPr>
                <p:cNvPr id="217" name="Straight Connector 216"/>
                <p:cNvCxnSpPr/>
                <p:nvPr/>
              </p:nvCxnSpPr>
              <p:spPr bwMode="auto">
                <a:xfrm flipV="1">
                  <a:off x="4267200" y="5765800"/>
                  <a:ext cx="304800" cy="17780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18" name="Straight Connector 217"/>
                <p:cNvCxnSpPr/>
                <p:nvPr/>
              </p:nvCxnSpPr>
              <p:spPr bwMode="auto">
                <a:xfrm flipH="1" flipV="1">
                  <a:off x="1638300" y="5765800"/>
                  <a:ext cx="304800" cy="17780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19" name="Straight Connector 218"/>
                <p:cNvCxnSpPr/>
                <p:nvPr/>
              </p:nvCxnSpPr>
              <p:spPr bwMode="auto">
                <a:xfrm>
                  <a:off x="1943100" y="5950058"/>
                  <a:ext cx="95250" cy="1588"/>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grpSp>
        <p:nvGrpSpPr>
          <p:cNvPr id="7" name="Group 166"/>
          <p:cNvGrpSpPr/>
          <p:nvPr/>
        </p:nvGrpSpPr>
        <p:grpSpPr>
          <a:xfrm>
            <a:off x="2551516" y="2453472"/>
            <a:ext cx="2883215" cy="940341"/>
            <a:chOff x="2032000" y="2972952"/>
            <a:chExt cx="2883215" cy="940341"/>
          </a:xfrm>
        </p:grpSpPr>
        <p:grpSp>
          <p:nvGrpSpPr>
            <p:cNvPr id="8" name="Group 225"/>
            <p:cNvGrpSpPr/>
            <p:nvPr/>
          </p:nvGrpSpPr>
          <p:grpSpPr>
            <a:xfrm>
              <a:off x="3088232" y="2972952"/>
              <a:ext cx="1826983" cy="311637"/>
              <a:chOff x="3088232" y="3074552"/>
              <a:chExt cx="1826983" cy="311637"/>
            </a:xfrm>
          </p:grpSpPr>
          <p:sp>
            <p:nvSpPr>
              <p:cNvPr id="40" name="TextBox 39"/>
              <p:cNvSpPr txBox="1"/>
              <p:nvPr/>
            </p:nvSpPr>
            <p:spPr>
              <a:xfrm>
                <a:off x="3158702" y="3076483"/>
                <a:ext cx="1756513" cy="307777"/>
              </a:xfrm>
              <a:prstGeom prst="rect">
                <a:avLst/>
              </a:prstGeom>
              <a:noFill/>
            </p:spPr>
            <p:txBody>
              <a:bodyPr wrap="square" rtlCol="0">
                <a:spAutoFit/>
              </a:bodyPr>
              <a:lstStyle/>
              <a:p>
                <a:r>
                  <a:rPr lang="en-US" sz="1400" b="1" dirty="0" smtClean="0">
                    <a:solidFill>
                      <a:srgbClr val="000000"/>
                    </a:solidFill>
                  </a:rPr>
                  <a:t>Adaptor ligation</a:t>
                </a:r>
                <a:endParaRPr lang="en-US" sz="1400" b="1" dirty="0">
                  <a:solidFill>
                    <a:srgbClr val="000000"/>
                  </a:solidFill>
                </a:endParaRPr>
              </a:p>
            </p:txBody>
          </p:sp>
          <p:cxnSp>
            <p:nvCxnSpPr>
              <p:cNvPr id="41" name="Straight Arrow Connector 40"/>
              <p:cNvCxnSpPr>
                <a:cxnSpLocks noChangeAspect="1"/>
              </p:cNvCxnSpPr>
              <p:nvPr/>
            </p:nvCxnSpPr>
            <p:spPr bwMode="auto">
              <a:xfrm rot="5400000">
                <a:off x="2933326" y="3229458"/>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9" name="Group 165"/>
            <p:cNvGrpSpPr/>
            <p:nvPr/>
          </p:nvGrpSpPr>
          <p:grpSpPr>
            <a:xfrm>
              <a:off x="2895600" y="3365500"/>
              <a:ext cx="1606550" cy="255693"/>
              <a:chOff x="2895600" y="3365500"/>
              <a:chExt cx="1606550" cy="255693"/>
            </a:xfrm>
          </p:grpSpPr>
          <p:cxnSp>
            <p:nvCxnSpPr>
              <p:cNvPr id="112" name="Straight Connector 111"/>
              <p:cNvCxnSpPr/>
              <p:nvPr/>
            </p:nvCxnSpPr>
            <p:spPr bwMode="auto">
              <a:xfrm>
                <a:off x="3064642" y="35248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133" name="Straight Connector 132"/>
              <p:cNvCxnSpPr/>
              <p:nvPr/>
            </p:nvCxnSpPr>
            <p:spPr bwMode="auto">
              <a:xfrm>
                <a:off x="3064642" y="34625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31" name="Rectangle 130"/>
              <p:cNvSpPr/>
              <p:nvPr/>
            </p:nvSpPr>
            <p:spPr bwMode="auto">
              <a:xfrm>
                <a:off x="3099997"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2" name="TextBox 131"/>
              <p:cNvSpPr txBox="1"/>
              <p:nvPr/>
            </p:nvSpPr>
            <p:spPr>
              <a:xfrm>
                <a:off x="3048734"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9" name="Rectangle 128"/>
              <p:cNvSpPr/>
              <p:nvPr/>
            </p:nvSpPr>
            <p:spPr bwMode="auto">
              <a:xfrm>
                <a:off x="3428292"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30" name="TextBox 129"/>
              <p:cNvSpPr txBox="1"/>
              <p:nvPr/>
            </p:nvSpPr>
            <p:spPr>
              <a:xfrm>
                <a:off x="3352799" y="3428420"/>
                <a:ext cx="314325"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7" name="Rectangle 126"/>
              <p:cNvSpPr/>
              <p:nvPr/>
            </p:nvSpPr>
            <p:spPr bwMode="auto">
              <a:xfrm>
                <a:off x="3246682" y="3478242"/>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8" name="TextBox 127"/>
              <p:cNvSpPr txBox="1"/>
              <p:nvPr/>
            </p:nvSpPr>
            <p:spPr>
              <a:xfrm>
                <a:off x="3184941"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125" name="Rectangle 124"/>
              <p:cNvSpPr/>
              <p:nvPr/>
            </p:nvSpPr>
            <p:spPr bwMode="auto">
              <a:xfrm>
                <a:off x="4081389" y="3478242"/>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6" name="TextBox 125"/>
              <p:cNvSpPr txBox="1"/>
              <p:nvPr/>
            </p:nvSpPr>
            <p:spPr>
              <a:xfrm>
                <a:off x="4021397" y="3428420"/>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123" name="Rectangle 122"/>
              <p:cNvSpPr/>
              <p:nvPr/>
            </p:nvSpPr>
            <p:spPr bwMode="auto">
              <a:xfrm>
                <a:off x="3864855" y="34830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124" name="TextBox 123"/>
              <p:cNvSpPr txBox="1"/>
              <p:nvPr/>
            </p:nvSpPr>
            <p:spPr>
              <a:xfrm>
                <a:off x="3800739" y="3428420"/>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119" name="Straight Connector 118"/>
              <p:cNvCxnSpPr/>
              <p:nvPr/>
            </p:nvCxnSpPr>
            <p:spPr bwMode="auto">
              <a:xfrm flipV="1">
                <a:off x="4334510" y="33655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20" name="Straight Connector 119"/>
              <p:cNvCxnSpPr/>
              <p:nvPr/>
            </p:nvCxnSpPr>
            <p:spPr bwMode="auto">
              <a:xfrm>
                <a:off x="4334510" y="35234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1" name="Straight Connector 120"/>
              <p:cNvCxnSpPr/>
              <p:nvPr/>
            </p:nvCxnSpPr>
            <p:spPr bwMode="auto">
              <a:xfrm flipH="1" flipV="1">
                <a:off x="2895600" y="33655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122" name="Straight Connector 121"/>
              <p:cNvCxnSpPr/>
              <p:nvPr/>
            </p:nvCxnSpPr>
            <p:spPr bwMode="auto">
              <a:xfrm flipH="1">
                <a:off x="2895600" y="35234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113" name="Straight Connector 112"/>
              <p:cNvCxnSpPr/>
              <p:nvPr/>
            </p:nvCxnSpPr>
            <p:spPr bwMode="auto">
              <a:xfrm>
                <a:off x="306324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4" name="Straight Connector 133"/>
              <p:cNvCxnSpPr/>
              <p:nvPr/>
            </p:nvCxnSpPr>
            <p:spPr bwMode="auto">
              <a:xfrm>
                <a:off x="306324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5" name="Straight Connector 134"/>
              <p:cNvCxnSpPr/>
              <p:nvPr/>
            </p:nvCxnSpPr>
            <p:spPr bwMode="auto">
              <a:xfrm>
                <a:off x="4278630" y="34625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6" name="Straight Connector 135"/>
              <p:cNvCxnSpPr/>
              <p:nvPr/>
            </p:nvCxnSpPr>
            <p:spPr bwMode="auto">
              <a:xfrm>
                <a:off x="4278630" y="35234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0" name="Group 164"/>
            <p:cNvGrpSpPr/>
            <p:nvPr/>
          </p:nvGrpSpPr>
          <p:grpSpPr>
            <a:xfrm>
              <a:off x="2032000" y="3657600"/>
              <a:ext cx="1606550" cy="255693"/>
              <a:chOff x="2032000" y="3657600"/>
              <a:chExt cx="1606550" cy="255693"/>
            </a:xfrm>
          </p:grpSpPr>
          <p:cxnSp>
            <p:nvCxnSpPr>
              <p:cNvPr id="255" name="Straight Connector 254"/>
              <p:cNvCxnSpPr/>
              <p:nvPr/>
            </p:nvCxnSpPr>
            <p:spPr bwMode="auto">
              <a:xfrm>
                <a:off x="2201042" y="3816914"/>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56" name="Straight Connector 255"/>
              <p:cNvCxnSpPr/>
              <p:nvPr/>
            </p:nvCxnSpPr>
            <p:spPr bwMode="auto">
              <a:xfrm>
                <a:off x="2201042" y="3754680"/>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57" name="Rectangle 256"/>
              <p:cNvSpPr/>
              <p:nvPr/>
            </p:nvSpPr>
            <p:spPr bwMode="auto">
              <a:xfrm>
                <a:off x="2236397"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58" name="TextBox 257"/>
              <p:cNvSpPr txBox="1"/>
              <p:nvPr/>
            </p:nvSpPr>
            <p:spPr>
              <a:xfrm>
                <a:off x="218513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59" name="Rectangle 258"/>
              <p:cNvSpPr/>
              <p:nvPr/>
            </p:nvSpPr>
            <p:spPr bwMode="auto">
              <a:xfrm>
                <a:off x="2564692"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0" name="TextBox 259"/>
              <p:cNvSpPr txBox="1"/>
              <p:nvPr/>
            </p:nvSpPr>
            <p:spPr>
              <a:xfrm>
                <a:off x="2489200" y="3727663"/>
                <a:ext cx="323056"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1" name="Rectangle 260"/>
              <p:cNvSpPr/>
              <p:nvPr/>
            </p:nvSpPr>
            <p:spPr bwMode="auto">
              <a:xfrm>
                <a:off x="2383082"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2" name="TextBox 261"/>
              <p:cNvSpPr txBox="1"/>
              <p:nvPr/>
            </p:nvSpPr>
            <p:spPr>
              <a:xfrm>
                <a:off x="2321341"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sp>
            <p:nvSpPr>
              <p:cNvPr id="263" name="Rectangle 262"/>
              <p:cNvSpPr/>
              <p:nvPr/>
            </p:nvSpPr>
            <p:spPr bwMode="auto">
              <a:xfrm>
                <a:off x="3217789" y="3775104"/>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4" name="TextBox 263"/>
              <p:cNvSpPr txBox="1"/>
              <p:nvPr/>
            </p:nvSpPr>
            <p:spPr>
              <a:xfrm>
                <a:off x="3141128" y="3727663"/>
                <a:ext cx="332634" cy="184666"/>
              </a:xfrm>
              <a:prstGeom prst="rect">
                <a:avLst/>
              </a:prstGeom>
              <a:noFill/>
            </p:spPr>
            <p:txBody>
              <a:bodyPr wrap="square" rtlCol="0">
                <a:spAutoFit/>
              </a:bodyPr>
              <a:lstStyle/>
              <a:p>
                <a:r>
                  <a:rPr lang="en-US" sz="600" b="1" dirty="0" smtClean="0">
                    <a:solidFill>
                      <a:srgbClr val="FF00FF"/>
                    </a:solidFill>
                  </a:rPr>
                  <a:t>UU</a:t>
                </a:r>
                <a:endParaRPr lang="en-US" sz="600" b="1" dirty="0">
                  <a:solidFill>
                    <a:srgbClr val="FF00FF"/>
                  </a:solidFill>
                </a:endParaRPr>
              </a:p>
            </p:txBody>
          </p:sp>
          <p:sp>
            <p:nvSpPr>
              <p:cNvPr id="265" name="Rectangle 264"/>
              <p:cNvSpPr/>
              <p:nvPr/>
            </p:nvSpPr>
            <p:spPr bwMode="auto">
              <a:xfrm>
                <a:off x="3001255" y="3775104"/>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66" name="TextBox 265"/>
              <p:cNvSpPr txBox="1"/>
              <p:nvPr/>
            </p:nvSpPr>
            <p:spPr>
              <a:xfrm>
                <a:off x="2939514" y="3727663"/>
                <a:ext cx="163491" cy="184666"/>
              </a:xfrm>
              <a:prstGeom prst="rect">
                <a:avLst/>
              </a:prstGeom>
              <a:noFill/>
            </p:spPr>
            <p:txBody>
              <a:bodyPr wrap="square" rtlCol="0">
                <a:spAutoFit/>
              </a:bodyPr>
              <a:lstStyle/>
              <a:p>
                <a:r>
                  <a:rPr lang="en-US" sz="600" b="1" dirty="0" smtClean="0">
                    <a:solidFill>
                      <a:srgbClr val="FF00FF"/>
                    </a:solidFill>
                  </a:rPr>
                  <a:t>U</a:t>
                </a:r>
                <a:endParaRPr lang="en-US" sz="600" b="1" dirty="0">
                  <a:solidFill>
                    <a:srgbClr val="FF00FF"/>
                  </a:solidFill>
                </a:endParaRPr>
              </a:p>
            </p:txBody>
          </p:sp>
          <p:cxnSp>
            <p:nvCxnSpPr>
              <p:cNvPr id="267" name="Straight Connector 266"/>
              <p:cNvCxnSpPr/>
              <p:nvPr/>
            </p:nvCxnSpPr>
            <p:spPr bwMode="auto">
              <a:xfrm flipV="1">
                <a:off x="3470910" y="3657600"/>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68" name="Straight Connector 267"/>
              <p:cNvCxnSpPr/>
              <p:nvPr/>
            </p:nvCxnSpPr>
            <p:spPr bwMode="auto">
              <a:xfrm>
                <a:off x="3470910" y="381550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69" name="Straight Connector 268"/>
              <p:cNvCxnSpPr/>
              <p:nvPr/>
            </p:nvCxnSpPr>
            <p:spPr bwMode="auto">
              <a:xfrm flipH="1" flipV="1">
                <a:off x="2032000" y="3657600"/>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70" name="Straight Connector 269"/>
              <p:cNvCxnSpPr/>
              <p:nvPr/>
            </p:nvCxnSpPr>
            <p:spPr bwMode="auto">
              <a:xfrm flipH="1">
                <a:off x="2032000" y="381550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71" name="Straight Connector 270"/>
              <p:cNvCxnSpPr/>
              <p:nvPr/>
            </p:nvCxnSpPr>
            <p:spPr bwMode="auto">
              <a:xfrm>
                <a:off x="219964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2" name="Straight Connector 271"/>
              <p:cNvCxnSpPr/>
              <p:nvPr/>
            </p:nvCxnSpPr>
            <p:spPr bwMode="auto">
              <a:xfrm>
                <a:off x="219964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3" name="Straight Connector 272"/>
              <p:cNvCxnSpPr/>
              <p:nvPr/>
            </p:nvCxnSpPr>
            <p:spPr bwMode="auto">
              <a:xfrm>
                <a:off x="3415030" y="3754680"/>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4" name="Straight Connector 273"/>
              <p:cNvCxnSpPr/>
              <p:nvPr/>
            </p:nvCxnSpPr>
            <p:spPr bwMode="auto">
              <a:xfrm>
                <a:off x="3415030" y="381550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1" name="Group 153"/>
          <p:cNvGrpSpPr/>
          <p:nvPr/>
        </p:nvGrpSpPr>
        <p:grpSpPr>
          <a:xfrm>
            <a:off x="2555749" y="3434591"/>
            <a:ext cx="5991606" cy="1296955"/>
            <a:chOff x="2036233" y="3954071"/>
            <a:chExt cx="5991606" cy="1296955"/>
          </a:xfrm>
        </p:grpSpPr>
        <p:cxnSp>
          <p:nvCxnSpPr>
            <p:cNvPr id="46" name="Straight Arrow Connector 45"/>
            <p:cNvCxnSpPr>
              <a:cxnSpLocks noChangeAspect="1"/>
            </p:cNvCxnSpPr>
            <p:nvPr/>
          </p:nvCxnSpPr>
          <p:spPr bwMode="auto">
            <a:xfrm rot="5400000">
              <a:off x="2933326" y="410897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sp>
          <p:nvSpPr>
            <p:cNvPr id="148" name="Text Box 2006"/>
            <p:cNvSpPr txBox="1">
              <a:spLocks noChangeArrowheads="1"/>
            </p:cNvSpPr>
            <p:nvPr/>
          </p:nvSpPr>
          <p:spPr bwMode="auto">
            <a:xfrm>
              <a:off x="4581807" y="4091621"/>
              <a:ext cx="3446032" cy="561692"/>
            </a:xfrm>
            <a:prstGeom prst="rect">
              <a:avLst/>
            </a:prstGeom>
            <a:noFill/>
            <a:ln w="9525">
              <a:noFill/>
              <a:miter lim="800000"/>
              <a:headEnd/>
              <a:tailEnd/>
            </a:ln>
          </p:spPr>
          <p:txBody>
            <a:bodyPr wrap="square">
              <a:spAutoFit/>
            </a:bodyPr>
            <a:lstStyle/>
            <a:p>
              <a:pPr marL="57150" indent="-57150" defTabSz="4389438" eaLnBrk="0" hangingPunct="0">
                <a:spcAft>
                  <a:spcPts val="300"/>
                </a:spcAft>
              </a:pPr>
              <a:r>
                <a:rPr lang="en-US" sz="1400" b="1" dirty="0">
                  <a:solidFill>
                    <a:srgbClr val="000000"/>
                  </a:solidFill>
                </a:rPr>
                <a:t>USER</a:t>
              </a:r>
              <a:r>
                <a:rPr lang="en-US" sz="1400" b="1" dirty="0" smtClean="0">
                  <a:solidFill>
                    <a:srgbClr val="000000"/>
                  </a:solidFill>
                </a:rPr>
                <a:t>™ </a:t>
              </a:r>
            </a:p>
            <a:p>
              <a:pPr marL="57150" indent="-57150" defTabSz="4389438" eaLnBrk="0" hangingPunct="0">
                <a:spcAft>
                  <a:spcPts val="0"/>
                </a:spcAft>
              </a:pPr>
              <a:r>
                <a:rPr lang="en-US" sz="1400" b="1" dirty="0" smtClean="0">
                  <a:solidFill>
                    <a:srgbClr val="000000"/>
                  </a:solidFill>
                </a:rPr>
                <a:t>(</a:t>
              </a:r>
              <a:r>
                <a:rPr lang="en-US" sz="1400" b="1" u="sng" dirty="0">
                  <a:solidFill>
                    <a:srgbClr val="000000"/>
                  </a:solidFill>
                </a:rPr>
                <a:t>U</a:t>
              </a:r>
              <a:r>
                <a:rPr lang="en-US" sz="1400" b="1" dirty="0">
                  <a:solidFill>
                    <a:srgbClr val="000000"/>
                  </a:solidFill>
                </a:rPr>
                <a:t>racil-</a:t>
              </a:r>
              <a:r>
                <a:rPr lang="en-US" sz="1400" b="1" u="sng" dirty="0">
                  <a:solidFill>
                    <a:srgbClr val="000000"/>
                  </a:solidFill>
                </a:rPr>
                <a:t>S</a:t>
              </a:r>
              <a:r>
                <a:rPr lang="en-US" sz="1400" b="1" dirty="0">
                  <a:solidFill>
                    <a:srgbClr val="000000"/>
                  </a:solidFill>
                </a:rPr>
                <a:t>pecific </a:t>
              </a:r>
              <a:r>
                <a:rPr lang="en-US" sz="1400" b="1" u="sng" dirty="0" smtClean="0">
                  <a:solidFill>
                    <a:srgbClr val="000000"/>
                  </a:solidFill>
                </a:rPr>
                <a:t>E</a:t>
              </a:r>
              <a:r>
                <a:rPr lang="en-US" sz="1400" b="1" dirty="0" smtClean="0">
                  <a:solidFill>
                    <a:srgbClr val="000000"/>
                  </a:solidFill>
                </a:rPr>
                <a:t>xcision </a:t>
              </a:r>
              <a:r>
                <a:rPr lang="en-US" sz="1400" b="1" u="sng" dirty="0" smtClean="0">
                  <a:solidFill>
                    <a:srgbClr val="000000"/>
                  </a:solidFill>
                </a:rPr>
                <a:t>R</a:t>
              </a:r>
              <a:r>
                <a:rPr lang="en-US" sz="1400" b="1" dirty="0" smtClean="0">
                  <a:solidFill>
                    <a:srgbClr val="000000"/>
                  </a:solidFill>
                </a:rPr>
                <a:t>eagent)</a:t>
              </a:r>
              <a:endParaRPr lang="en-US" sz="1400" b="1" dirty="0">
                <a:solidFill>
                  <a:srgbClr val="000000"/>
                </a:solidFill>
              </a:endParaRPr>
            </a:p>
          </p:txBody>
        </p:sp>
        <p:grpSp>
          <p:nvGrpSpPr>
            <p:cNvPr id="12" name="Group 151"/>
            <p:cNvGrpSpPr/>
            <p:nvPr/>
          </p:nvGrpSpPr>
          <p:grpSpPr>
            <a:xfrm>
              <a:off x="3088232" y="4282121"/>
              <a:ext cx="1830755" cy="325127"/>
              <a:chOff x="3088232" y="4244021"/>
              <a:chExt cx="1830755" cy="325127"/>
            </a:xfrm>
          </p:grpSpPr>
          <p:sp>
            <p:nvSpPr>
              <p:cNvPr id="45" name="TextBox 44"/>
              <p:cNvSpPr txBox="1"/>
              <p:nvPr/>
            </p:nvSpPr>
            <p:spPr>
              <a:xfrm>
                <a:off x="3162474" y="4244021"/>
                <a:ext cx="1756513" cy="307777"/>
              </a:xfrm>
              <a:prstGeom prst="rect">
                <a:avLst/>
              </a:prstGeom>
              <a:noFill/>
            </p:spPr>
            <p:txBody>
              <a:bodyPr wrap="square" rtlCol="0">
                <a:spAutoFit/>
              </a:bodyPr>
              <a:lstStyle/>
              <a:p>
                <a:r>
                  <a:rPr lang="en-US" sz="1400" b="1" dirty="0" smtClean="0">
                    <a:solidFill>
                      <a:srgbClr val="000000"/>
                    </a:solidFill>
                  </a:rPr>
                  <a:t>Remove “U”s</a:t>
                </a:r>
                <a:endParaRPr lang="en-US" sz="1400" b="1" dirty="0">
                  <a:solidFill>
                    <a:srgbClr val="000000"/>
                  </a:solidFill>
                </a:endParaRPr>
              </a:p>
            </p:txBody>
          </p:sp>
          <p:cxnSp>
            <p:nvCxnSpPr>
              <p:cNvPr id="51" name="Straight Arrow Connector 50"/>
              <p:cNvCxnSpPr>
                <a:cxnSpLocks noChangeAspect="1"/>
              </p:cNvCxnSpPr>
              <p:nvPr/>
            </p:nvCxnSpPr>
            <p:spPr bwMode="auto">
              <a:xfrm rot="5400000">
                <a:off x="2933326" y="4412417"/>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16" name="Group 151"/>
            <p:cNvGrpSpPr/>
            <p:nvPr/>
          </p:nvGrpSpPr>
          <p:grpSpPr>
            <a:xfrm>
              <a:off x="2899833" y="4703233"/>
              <a:ext cx="1606550" cy="255693"/>
              <a:chOff x="2899833" y="4703233"/>
              <a:chExt cx="1606550" cy="255693"/>
            </a:xfrm>
          </p:grpSpPr>
          <p:cxnSp>
            <p:nvCxnSpPr>
              <p:cNvPr id="276" name="Straight Connector 275"/>
              <p:cNvCxnSpPr/>
              <p:nvPr/>
            </p:nvCxnSpPr>
            <p:spPr bwMode="auto">
              <a:xfrm>
                <a:off x="3068875" y="48625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77" name="Straight Connector 276"/>
              <p:cNvCxnSpPr/>
              <p:nvPr/>
            </p:nvCxnSpPr>
            <p:spPr bwMode="auto">
              <a:xfrm>
                <a:off x="3068875" y="48003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78" name="Rectangle 277"/>
              <p:cNvSpPr/>
              <p:nvPr/>
            </p:nvSpPr>
            <p:spPr bwMode="auto">
              <a:xfrm>
                <a:off x="3104230"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79" name="TextBox 278"/>
              <p:cNvSpPr txBox="1"/>
              <p:nvPr/>
            </p:nvSpPr>
            <p:spPr>
              <a:xfrm>
                <a:off x="3052967"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0" name="Rectangle 279"/>
              <p:cNvSpPr/>
              <p:nvPr/>
            </p:nvSpPr>
            <p:spPr bwMode="auto">
              <a:xfrm>
                <a:off x="3432525"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1" name="TextBox 280"/>
              <p:cNvSpPr txBox="1"/>
              <p:nvPr/>
            </p:nvSpPr>
            <p:spPr>
              <a:xfrm>
                <a:off x="3357033" y="4766153"/>
                <a:ext cx="292100" cy="184666"/>
              </a:xfrm>
              <a:prstGeom prst="rect">
                <a:avLst/>
              </a:prstGeom>
              <a:noFill/>
            </p:spPr>
            <p:txBody>
              <a:bodyPr wrap="square" rtlCol="0">
                <a:spAutoFit/>
              </a:bodyPr>
              <a:lstStyle/>
              <a:p>
                <a:endParaRPr lang="en-US" sz="600" b="1" dirty="0">
                  <a:solidFill>
                    <a:srgbClr val="6B6BCF"/>
                  </a:solidFill>
                </a:endParaRPr>
              </a:p>
            </p:txBody>
          </p:sp>
          <p:sp>
            <p:nvSpPr>
              <p:cNvPr id="282" name="Rectangle 281"/>
              <p:cNvSpPr/>
              <p:nvPr/>
            </p:nvSpPr>
            <p:spPr bwMode="auto">
              <a:xfrm>
                <a:off x="3250915"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3" name="TextBox 282"/>
              <p:cNvSpPr txBox="1"/>
              <p:nvPr/>
            </p:nvSpPr>
            <p:spPr>
              <a:xfrm>
                <a:off x="3189174" y="4766153"/>
                <a:ext cx="163491" cy="184666"/>
              </a:xfrm>
              <a:prstGeom prst="rect">
                <a:avLst/>
              </a:prstGeom>
              <a:noFill/>
            </p:spPr>
            <p:txBody>
              <a:bodyPr wrap="square" rtlCol="0">
                <a:spAutoFit/>
              </a:bodyPr>
              <a:lstStyle/>
              <a:p>
                <a:endParaRPr lang="en-US" sz="600" b="1" dirty="0">
                  <a:solidFill>
                    <a:srgbClr val="6B6BCF"/>
                  </a:solidFill>
                </a:endParaRPr>
              </a:p>
            </p:txBody>
          </p:sp>
          <p:sp>
            <p:nvSpPr>
              <p:cNvPr id="284" name="Rectangle 283"/>
              <p:cNvSpPr/>
              <p:nvPr/>
            </p:nvSpPr>
            <p:spPr bwMode="auto">
              <a:xfrm>
                <a:off x="4085622" y="48159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5" name="TextBox 284"/>
              <p:cNvSpPr txBox="1"/>
              <p:nvPr/>
            </p:nvSpPr>
            <p:spPr>
              <a:xfrm>
                <a:off x="4008961" y="4766153"/>
                <a:ext cx="332634" cy="184666"/>
              </a:xfrm>
              <a:prstGeom prst="rect">
                <a:avLst/>
              </a:prstGeom>
              <a:noFill/>
            </p:spPr>
            <p:txBody>
              <a:bodyPr wrap="square" rtlCol="0">
                <a:spAutoFit/>
              </a:bodyPr>
              <a:lstStyle/>
              <a:p>
                <a:endParaRPr lang="en-US" sz="600" b="1" dirty="0">
                  <a:solidFill>
                    <a:srgbClr val="6B6BCF"/>
                  </a:solidFill>
                </a:endParaRPr>
              </a:p>
            </p:txBody>
          </p:sp>
          <p:sp>
            <p:nvSpPr>
              <p:cNvPr id="286" name="Rectangle 285"/>
              <p:cNvSpPr/>
              <p:nvPr/>
            </p:nvSpPr>
            <p:spPr bwMode="auto">
              <a:xfrm>
                <a:off x="3869088" y="48159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287" name="TextBox 286"/>
              <p:cNvSpPr txBox="1"/>
              <p:nvPr/>
            </p:nvSpPr>
            <p:spPr>
              <a:xfrm>
                <a:off x="3807347" y="47661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288" name="Straight Connector 287"/>
              <p:cNvCxnSpPr/>
              <p:nvPr/>
            </p:nvCxnSpPr>
            <p:spPr bwMode="auto">
              <a:xfrm flipV="1">
                <a:off x="4338743" y="47032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89" name="Straight Connector 288"/>
              <p:cNvCxnSpPr/>
              <p:nvPr/>
            </p:nvCxnSpPr>
            <p:spPr bwMode="auto">
              <a:xfrm>
                <a:off x="4338743" y="48611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0" name="Straight Connector 289"/>
              <p:cNvCxnSpPr/>
              <p:nvPr/>
            </p:nvCxnSpPr>
            <p:spPr bwMode="auto">
              <a:xfrm flipH="1" flipV="1">
                <a:off x="2899833" y="47032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291" name="Straight Connector 290"/>
              <p:cNvCxnSpPr/>
              <p:nvPr/>
            </p:nvCxnSpPr>
            <p:spPr bwMode="auto">
              <a:xfrm flipH="1">
                <a:off x="2899833" y="48611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292" name="Straight Connector 291"/>
              <p:cNvCxnSpPr/>
              <p:nvPr/>
            </p:nvCxnSpPr>
            <p:spPr bwMode="auto">
              <a:xfrm>
                <a:off x="306747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3" name="Straight Connector 292"/>
              <p:cNvCxnSpPr/>
              <p:nvPr/>
            </p:nvCxnSpPr>
            <p:spPr bwMode="auto">
              <a:xfrm>
                <a:off x="306747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4" name="Straight Connector 293"/>
              <p:cNvCxnSpPr/>
              <p:nvPr/>
            </p:nvCxnSpPr>
            <p:spPr bwMode="auto">
              <a:xfrm>
                <a:off x="4282863" y="48003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5" name="Straight Connector 294"/>
              <p:cNvCxnSpPr/>
              <p:nvPr/>
            </p:nvCxnSpPr>
            <p:spPr bwMode="auto">
              <a:xfrm>
                <a:off x="4282863" y="48611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8" name="Group 148"/>
            <p:cNvGrpSpPr/>
            <p:nvPr/>
          </p:nvGrpSpPr>
          <p:grpSpPr>
            <a:xfrm>
              <a:off x="2036233" y="4995333"/>
              <a:ext cx="1606550" cy="255693"/>
              <a:chOff x="2036233" y="4995333"/>
              <a:chExt cx="1606550" cy="255693"/>
            </a:xfrm>
          </p:grpSpPr>
          <p:cxnSp>
            <p:nvCxnSpPr>
              <p:cNvPr id="297" name="Straight Connector 296"/>
              <p:cNvCxnSpPr/>
              <p:nvPr/>
            </p:nvCxnSpPr>
            <p:spPr bwMode="auto">
              <a:xfrm>
                <a:off x="2205275" y="5154647"/>
                <a:ext cx="1273215" cy="873"/>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298" name="Straight Connector 297"/>
              <p:cNvCxnSpPr/>
              <p:nvPr/>
            </p:nvCxnSpPr>
            <p:spPr bwMode="auto">
              <a:xfrm>
                <a:off x="2205275" y="5092413"/>
                <a:ext cx="1273215" cy="873"/>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299" name="Rectangle 298"/>
              <p:cNvSpPr/>
              <p:nvPr/>
            </p:nvSpPr>
            <p:spPr bwMode="auto">
              <a:xfrm>
                <a:off x="2240630"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0" name="TextBox 299"/>
              <p:cNvSpPr txBox="1"/>
              <p:nvPr/>
            </p:nvSpPr>
            <p:spPr>
              <a:xfrm>
                <a:off x="2189367"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1" name="Rectangle 300"/>
              <p:cNvSpPr/>
              <p:nvPr/>
            </p:nvSpPr>
            <p:spPr bwMode="auto">
              <a:xfrm>
                <a:off x="2568925"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2" name="TextBox 301"/>
              <p:cNvSpPr txBox="1"/>
              <p:nvPr/>
            </p:nvSpPr>
            <p:spPr>
              <a:xfrm>
                <a:off x="2493433" y="5058253"/>
                <a:ext cx="292100" cy="184666"/>
              </a:xfrm>
              <a:prstGeom prst="rect">
                <a:avLst/>
              </a:prstGeom>
              <a:noFill/>
            </p:spPr>
            <p:txBody>
              <a:bodyPr wrap="square" rtlCol="0">
                <a:spAutoFit/>
              </a:bodyPr>
              <a:lstStyle/>
              <a:p>
                <a:endParaRPr lang="en-US" sz="600" b="1" dirty="0">
                  <a:solidFill>
                    <a:srgbClr val="6B6BCF"/>
                  </a:solidFill>
                </a:endParaRPr>
              </a:p>
            </p:txBody>
          </p:sp>
          <p:sp>
            <p:nvSpPr>
              <p:cNvPr id="303" name="Rectangle 302"/>
              <p:cNvSpPr/>
              <p:nvPr/>
            </p:nvSpPr>
            <p:spPr bwMode="auto">
              <a:xfrm>
                <a:off x="2387315"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4" name="TextBox 303"/>
              <p:cNvSpPr txBox="1"/>
              <p:nvPr/>
            </p:nvSpPr>
            <p:spPr>
              <a:xfrm>
                <a:off x="2325574" y="5058253"/>
                <a:ext cx="163491" cy="184666"/>
              </a:xfrm>
              <a:prstGeom prst="rect">
                <a:avLst/>
              </a:prstGeom>
              <a:noFill/>
            </p:spPr>
            <p:txBody>
              <a:bodyPr wrap="square" rtlCol="0">
                <a:spAutoFit/>
              </a:bodyPr>
              <a:lstStyle/>
              <a:p>
                <a:endParaRPr lang="en-US" sz="600" b="1" dirty="0">
                  <a:solidFill>
                    <a:srgbClr val="6B6BCF"/>
                  </a:solidFill>
                </a:endParaRPr>
              </a:p>
            </p:txBody>
          </p:sp>
          <p:sp>
            <p:nvSpPr>
              <p:cNvPr id="305" name="Rectangle 304"/>
              <p:cNvSpPr/>
              <p:nvPr/>
            </p:nvSpPr>
            <p:spPr bwMode="auto">
              <a:xfrm>
                <a:off x="3222022" y="5108075"/>
                <a:ext cx="144853"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6" name="TextBox 305"/>
              <p:cNvSpPr txBox="1"/>
              <p:nvPr/>
            </p:nvSpPr>
            <p:spPr>
              <a:xfrm>
                <a:off x="3145361" y="5058253"/>
                <a:ext cx="332634" cy="184666"/>
              </a:xfrm>
              <a:prstGeom prst="rect">
                <a:avLst/>
              </a:prstGeom>
              <a:noFill/>
            </p:spPr>
            <p:txBody>
              <a:bodyPr wrap="square" rtlCol="0">
                <a:spAutoFit/>
              </a:bodyPr>
              <a:lstStyle/>
              <a:p>
                <a:endParaRPr lang="en-US" sz="600" b="1" dirty="0">
                  <a:solidFill>
                    <a:srgbClr val="6B6BCF"/>
                  </a:solidFill>
                </a:endParaRPr>
              </a:p>
            </p:txBody>
          </p:sp>
          <p:sp>
            <p:nvSpPr>
              <p:cNvPr id="307" name="Rectangle 306"/>
              <p:cNvSpPr/>
              <p:nvPr/>
            </p:nvSpPr>
            <p:spPr bwMode="auto">
              <a:xfrm>
                <a:off x="3005488" y="5108075"/>
                <a:ext cx="90805" cy="908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308" name="TextBox 307"/>
              <p:cNvSpPr txBox="1"/>
              <p:nvPr/>
            </p:nvSpPr>
            <p:spPr>
              <a:xfrm>
                <a:off x="2943747" y="5058253"/>
                <a:ext cx="163491" cy="184666"/>
              </a:xfrm>
              <a:prstGeom prst="rect">
                <a:avLst/>
              </a:prstGeom>
              <a:noFill/>
            </p:spPr>
            <p:txBody>
              <a:bodyPr wrap="square" rtlCol="0">
                <a:spAutoFit/>
              </a:bodyPr>
              <a:lstStyle/>
              <a:p>
                <a:endParaRPr lang="en-US" sz="600" b="1" dirty="0">
                  <a:solidFill>
                    <a:srgbClr val="6B6BCF"/>
                  </a:solidFill>
                </a:endParaRPr>
              </a:p>
            </p:txBody>
          </p:sp>
          <p:cxnSp>
            <p:nvCxnSpPr>
              <p:cNvPr id="309" name="Straight Connector 308"/>
              <p:cNvCxnSpPr/>
              <p:nvPr/>
            </p:nvCxnSpPr>
            <p:spPr bwMode="auto">
              <a:xfrm flipV="1">
                <a:off x="3475143" y="4995333"/>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0" name="Straight Connector 309"/>
              <p:cNvCxnSpPr/>
              <p:nvPr/>
            </p:nvCxnSpPr>
            <p:spPr bwMode="auto">
              <a:xfrm>
                <a:off x="3475143" y="5153236"/>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1" name="Straight Connector 310"/>
              <p:cNvCxnSpPr/>
              <p:nvPr/>
            </p:nvCxnSpPr>
            <p:spPr bwMode="auto">
              <a:xfrm flipH="1" flipV="1">
                <a:off x="2036233" y="4995333"/>
                <a:ext cx="167640" cy="97790"/>
              </a:xfrm>
              <a:prstGeom prst="line">
                <a:avLst/>
              </a:prstGeom>
              <a:solidFill>
                <a:schemeClr val="accent1"/>
              </a:solidFill>
              <a:ln w="28575" cap="flat" cmpd="sng" algn="ctr">
                <a:solidFill>
                  <a:srgbClr val="FF9900"/>
                </a:solidFill>
                <a:prstDash val="solid"/>
                <a:round/>
                <a:headEnd type="none" w="med" len="med"/>
                <a:tailEnd type="none" w="med" len="med"/>
              </a:ln>
              <a:effectLst/>
            </p:spPr>
          </p:cxnSp>
          <p:cxnSp>
            <p:nvCxnSpPr>
              <p:cNvPr id="312" name="Straight Connector 311"/>
              <p:cNvCxnSpPr/>
              <p:nvPr/>
            </p:nvCxnSpPr>
            <p:spPr bwMode="auto">
              <a:xfrm flipH="1">
                <a:off x="2036233" y="5153236"/>
                <a:ext cx="167640" cy="97790"/>
              </a:xfrm>
              <a:prstGeom prst="line">
                <a:avLst/>
              </a:prstGeom>
              <a:solidFill>
                <a:schemeClr val="accent1"/>
              </a:solidFill>
              <a:ln w="28575" cap="flat" cmpd="sng" algn="ctr">
                <a:solidFill>
                  <a:srgbClr val="990000"/>
                </a:solidFill>
                <a:prstDash val="solid"/>
                <a:round/>
                <a:headEnd type="none" w="med" len="med"/>
                <a:tailEnd type="none" w="med" len="med"/>
              </a:ln>
              <a:effectLst/>
            </p:spPr>
          </p:cxnSp>
          <p:cxnSp>
            <p:nvCxnSpPr>
              <p:cNvPr id="313" name="Straight Connector 312"/>
              <p:cNvCxnSpPr/>
              <p:nvPr/>
            </p:nvCxnSpPr>
            <p:spPr bwMode="auto">
              <a:xfrm>
                <a:off x="220387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4" name="Straight Connector 313"/>
              <p:cNvCxnSpPr/>
              <p:nvPr/>
            </p:nvCxnSpPr>
            <p:spPr bwMode="auto">
              <a:xfrm>
                <a:off x="220387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5" name="Straight Connector 314"/>
              <p:cNvCxnSpPr/>
              <p:nvPr/>
            </p:nvCxnSpPr>
            <p:spPr bwMode="auto">
              <a:xfrm>
                <a:off x="3419263" y="5092413"/>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6" name="Straight Connector 315"/>
              <p:cNvCxnSpPr/>
              <p:nvPr/>
            </p:nvCxnSpPr>
            <p:spPr bwMode="auto">
              <a:xfrm>
                <a:off x="3419263" y="5153236"/>
                <a:ext cx="52388" cy="8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grpSp>
        <p:nvGrpSpPr>
          <p:cNvPr id="19" name="Group 162"/>
          <p:cNvGrpSpPr/>
          <p:nvPr/>
        </p:nvGrpSpPr>
        <p:grpSpPr>
          <a:xfrm>
            <a:off x="2348325" y="1720443"/>
            <a:ext cx="5486391" cy="685322"/>
            <a:chOff x="1828809" y="2239923"/>
            <a:chExt cx="5486391" cy="685322"/>
          </a:xfrm>
        </p:grpSpPr>
        <p:grpSp>
          <p:nvGrpSpPr>
            <p:cNvPr id="20" name="Group 221"/>
            <p:cNvGrpSpPr/>
            <p:nvPr/>
          </p:nvGrpSpPr>
          <p:grpSpPr>
            <a:xfrm>
              <a:off x="3088232" y="2239923"/>
              <a:ext cx="4226968" cy="311637"/>
              <a:chOff x="3088232" y="2290723"/>
              <a:chExt cx="4226968" cy="311637"/>
            </a:xfrm>
          </p:grpSpPr>
          <p:sp>
            <p:nvSpPr>
              <p:cNvPr id="37" name="TextBox 36"/>
              <p:cNvSpPr txBox="1"/>
              <p:nvPr/>
            </p:nvSpPr>
            <p:spPr>
              <a:xfrm>
                <a:off x="3158702" y="2292654"/>
                <a:ext cx="4156498" cy="307777"/>
              </a:xfrm>
              <a:prstGeom prst="rect">
                <a:avLst/>
              </a:prstGeom>
              <a:noFill/>
            </p:spPr>
            <p:txBody>
              <a:bodyPr wrap="square" rtlCol="0">
                <a:spAutoFit/>
              </a:bodyPr>
              <a:lstStyle/>
              <a:p>
                <a:r>
                  <a:rPr lang="en-US" sz="1400" b="1" dirty="0" smtClean="0">
                    <a:solidFill>
                      <a:srgbClr val="FF00FF"/>
                    </a:solidFill>
                  </a:rPr>
                  <a:t>Second-strand synthesis with dTTP </a:t>
                </a:r>
                <a:r>
                  <a:rPr lang="en-US" sz="1400" b="1" dirty="0" smtClean="0">
                    <a:solidFill>
                      <a:srgbClr val="FF00FF"/>
                    </a:solidFill>
                    <a:sym typeface="Wingdings"/>
                  </a:rPr>
                  <a:t> dUTP</a:t>
                </a:r>
                <a:endParaRPr lang="en-US" sz="1400" b="1" dirty="0">
                  <a:solidFill>
                    <a:srgbClr val="FF00FF"/>
                  </a:solidFill>
                </a:endParaRPr>
              </a:p>
            </p:txBody>
          </p:sp>
          <p:cxnSp>
            <p:nvCxnSpPr>
              <p:cNvPr id="38" name="Straight Arrow Connector 37"/>
              <p:cNvCxnSpPr>
                <a:cxnSpLocks noChangeAspect="1"/>
              </p:cNvCxnSpPr>
              <p:nvPr/>
            </p:nvCxnSpPr>
            <p:spPr bwMode="auto">
              <a:xfrm rot="5400000">
                <a:off x="2933326" y="244562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1" name="Group 161"/>
            <p:cNvGrpSpPr/>
            <p:nvPr/>
          </p:nvGrpSpPr>
          <p:grpSpPr>
            <a:xfrm>
              <a:off x="1828809" y="2641600"/>
              <a:ext cx="2581980" cy="283645"/>
              <a:chOff x="1828809" y="2641600"/>
              <a:chExt cx="2581980" cy="283645"/>
            </a:xfrm>
          </p:grpSpPr>
          <p:cxnSp>
            <p:nvCxnSpPr>
              <p:cNvPr id="17" name="Straight Connector 16"/>
              <p:cNvCxnSpPr/>
              <p:nvPr/>
            </p:nvCxnSpPr>
            <p:spPr bwMode="auto">
              <a:xfrm>
                <a:off x="1945649" y="2796273"/>
                <a:ext cx="2314937" cy="1588"/>
              </a:xfrm>
              <a:prstGeom prst="line">
                <a:avLst/>
              </a:prstGeom>
              <a:solidFill>
                <a:schemeClr val="accent1"/>
              </a:solidFill>
              <a:ln w="28575" cap="flat" cmpd="sng" algn="ctr">
                <a:solidFill>
                  <a:srgbClr val="FF00FF"/>
                </a:solidFill>
                <a:prstDash val="solid"/>
                <a:round/>
                <a:headEnd type="none" w="med" len="med"/>
                <a:tailEnd type="none" w="med" len="med"/>
              </a:ln>
              <a:effectLst/>
            </p:spPr>
          </p:cxnSp>
          <p:cxnSp>
            <p:nvCxnSpPr>
              <p:cNvPr id="43" name="Straight Connector 42"/>
              <p:cNvCxnSpPr/>
              <p:nvPr/>
            </p:nvCxnSpPr>
            <p:spPr bwMode="auto">
              <a:xfrm>
                <a:off x="1945649" y="2698858"/>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53" name="Rectangle 52"/>
              <p:cNvSpPr/>
              <p:nvPr/>
            </p:nvSpPr>
            <p:spPr bwMode="auto">
              <a:xfrm>
                <a:off x="2016281" y="2723806"/>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2" name="TextBox 51"/>
              <p:cNvSpPr txBox="1"/>
              <p:nvPr/>
            </p:nvSpPr>
            <p:spPr>
              <a:xfrm>
                <a:off x="1956945"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55" name="Rectangle 54"/>
              <p:cNvSpPr/>
              <p:nvPr/>
            </p:nvSpPr>
            <p:spPr bwMode="auto">
              <a:xfrm>
                <a:off x="260683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56" name="TextBox 55"/>
              <p:cNvSpPr txBox="1"/>
              <p:nvPr/>
            </p:nvSpPr>
            <p:spPr>
              <a:xfrm>
                <a:off x="2546712"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59" name="Rectangle 58"/>
              <p:cNvSpPr/>
              <p:nvPr/>
            </p:nvSpPr>
            <p:spPr bwMode="auto">
              <a:xfrm>
                <a:off x="227663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0" name="TextBox 59"/>
              <p:cNvSpPr txBox="1"/>
              <p:nvPr/>
            </p:nvSpPr>
            <p:spPr>
              <a:xfrm>
                <a:off x="2210553"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62" name="Rectangle 61"/>
              <p:cNvSpPr/>
              <p:nvPr/>
            </p:nvSpPr>
            <p:spPr bwMode="auto">
              <a:xfrm>
                <a:off x="3794280" y="2720827"/>
                <a:ext cx="263369"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3" name="TextBox 62"/>
              <p:cNvSpPr txBox="1"/>
              <p:nvPr/>
            </p:nvSpPr>
            <p:spPr>
              <a:xfrm>
                <a:off x="3734160" y="2663635"/>
                <a:ext cx="392947" cy="261610"/>
              </a:xfrm>
              <a:prstGeom prst="rect">
                <a:avLst/>
              </a:prstGeom>
              <a:noFill/>
            </p:spPr>
            <p:txBody>
              <a:bodyPr wrap="square" rtlCol="0">
                <a:spAutoFit/>
              </a:bodyPr>
              <a:lstStyle/>
              <a:p>
                <a:r>
                  <a:rPr lang="en-US" sz="1100" b="1" dirty="0" smtClean="0">
                    <a:solidFill>
                      <a:srgbClr val="FF00FF"/>
                    </a:solidFill>
                  </a:rPr>
                  <a:t>UU</a:t>
                </a:r>
                <a:endParaRPr lang="en-US" sz="1100" b="1" dirty="0">
                  <a:solidFill>
                    <a:srgbClr val="FF00FF"/>
                  </a:solidFill>
                </a:endParaRPr>
              </a:p>
            </p:txBody>
          </p:sp>
          <p:sp>
            <p:nvSpPr>
              <p:cNvPr id="65" name="Rectangle 64"/>
              <p:cNvSpPr/>
              <p:nvPr/>
            </p:nvSpPr>
            <p:spPr bwMode="auto">
              <a:xfrm>
                <a:off x="3400581" y="2720827"/>
                <a:ext cx="165100" cy="1651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sp>
            <p:nvSpPr>
              <p:cNvPr id="66" name="TextBox 65"/>
              <p:cNvSpPr txBox="1"/>
              <p:nvPr/>
            </p:nvSpPr>
            <p:spPr>
              <a:xfrm>
                <a:off x="3340461" y="2663635"/>
                <a:ext cx="297256" cy="261610"/>
              </a:xfrm>
              <a:prstGeom prst="rect">
                <a:avLst/>
              </a:prstGeom>
              <a:noFill/>
            </p:spPr>
            <p:txBody>
              <a:bodyPr wrap="square" rtlCol="0">
                <a:spAutoFit/>
              </a:bodyPr>
              <a:lstStyle/>
              <a:p>
                <a:r>
                  <a:rPr lang="en-US" sz="1100" b="1" dirty="0" smtClean="0">
                    <a:solidFill>
                      <a:srgbClr val="FF00FF"/>
                    </a:solidFill>
                  </a:rPr>
                  <a:t>U</a:t>
                </a:r>
                <a:endParaRPr lang="en-US" sz="1100" b="1" dirty="0">
                  <a:solidFill>
                    <a:srgbClr val="FF00FF"/>
                  </a:solidFill>
                </a:endParaRPr>
              </a:p>
            </p:txBody>
          </p:sp>
          <p:sp>
            <p:nvSpPr>
              <p:cNvPr id="223" name="Rectangle 222"/>
              <p:cNvSpPr/>
              <p:nvPr/>
            </p:nvSpPr>
            <p:spPr bwMode="auto">
              <a:xfrm>
                <a:off x="3009900" y="26416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cxnSp>
            <p:nvCxnSpPr>
              <p:cNvPr id="150" name="Straight Connector 149"/>
              <p:cNvCxnSpPr/>
              <p:nvPr/>
            </p:nvCxnSpPr>
            <p:spPr bwMode="auto">
              <a:xfrm>
                <a:off x="1828809" y="2796273"/>
                <a:ext cx="116162"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1" name="Straight Connector 150"/>
              <p:cNvCxnSpPr/>
              <p:nvPr/>
            </p:nvCxnSpPr>
            <p:spPr bwMode="auto">
              <a:xfrm flipV="1">
                <a:off x="3011770" y="2796273"/>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53" name="Straight Connector 152"/>
              <p:cNvCxnSpPr/>
              <p:nvPr/>
            </p:nvCxnSpPr>
            <p:spPr bwMode="auto">
              <a:xfrm flipV="1">
                <a:off x="4260259" y="2798654"/>
                <a:ext cx="150530" cy="0"/>
              </a:xfrm>
              <a:prstGeom prst="line">
                <a:avLst/>
              </a:prstGeom>
              <a:solidFill>
                <a:schemeClr val="accent1"/>
              </a:solidFill>
              <a:ln w="28575" cap="flat" cmpd="sng" algn="ctr">
                <a:solidFill>
                  <a:srgbClr val="008000"/>
                </a:solidFill>
                <a:prstDash val="solid"/>
                <a:round/>
                <a:headEnd type="none" w="med" len="med"/>
                <a:tailEnd type="none" w="med" len="med"/>
              </a:ln>
              <a:effectLst/>
            </p:spPr>
          </p:cxnSp>
        </p:grpSp>
      </p:grpSp>
      <p:grpSp>
        <p:nvGrpSpPr>
          <p:cNvPr id="22" name="Group 163"/>
          <p:cNvGrpSpPr/>
          <p:nvPr/>
        </p:nvGrpSpPr>
        <p:grpSpPr>
          <a:xfrm>
            <a:off x="1348191" y="1057093"/>
            <a:ext cx="6105525" cy="579054"/>
            <a:chOff x="828675" y="1576573"/>
            <a:chExt cx="6105525" cy="579054"/>
          </a:xfrm>
        </p:grpSpPr>
        <p:grpSp>
          <p:nvGrpSpPr>
            <p:cNvPr id="23" name="Group 320"/>
            <p:cNvGrpSpPr/>
            <p:nvPr/>
          </p:nvGrpSpPr>
          <p:grpSpPr>
            <a:xfrm>
              <a:off x="1783723" y="1576573"/>
              <a:ext cx="5150477" cy="539338"/>
              <a:chOff x="1783723" y="1576573"/>
              <a:chExt cx="5150477" cy="539338"/>
            </a:xfrm>
          </p:grpSpPr>
          <p:grpSp>
            <p:nvGrpSpPr>
              <p:cNvPr id="24" name="Group 220"/>
              <p:cNvGrpSpPr/>
              <p:nvPr/>
            </p:nvGrpSpPr>
            <p:grpSpPr>
              <a:xfrm>
                <a:off x="3088232" y="1576573"/>
                <a:ext cx="3845968" cy="311637"/>
                <a:chOff x="3088232" y="1576573"/>
                <a:chExt cx="3845968" cy="311637"/>
              </a:xfrm>
            </p:grpSpPr>
            <p:sp>
              <p:nvSpPr>
                <p:cNvPr id="29" name="TextBox 28"/>
                <p:cNvSpPr txBox="1"/>
                <p:nvPr/>
              </p:nvSpPr>
              <p:spPr>
                <a:xfrm>
                  <a:off x="3158702" y="1578504"/>
                  <a:ext cx="3775498" cy="307777"/>
                </a:xfrm>
                <a:prstGeom prst="rect">
                  <a:avLst/>
                </a:prstGeom>
                <a:noFill/>
              </p:spPr>
              <p:txBody>
                <a:bodyPr wrap="square" rtlCol="0">
                  <a:spAutoFit/>
                </a:bodyPr>
                <a:lstStyle/>
                <a:p>
                  <a:r>
                    <a:rPr lang="en-US" sz="1400" b="1" dirty="0" smtClean="0">
                      <a:solidFill>
                        <a:srgbClr val="000090"/>
                      </a:solidFill>
                    </a:rPr>
                    <a:t>First-strand synthesis with normal dNTPs</a:t>
                  </a:r>
                  <a:endParaRPr lang="en-US" sz="1400" b="1" dirty="0">
                    <a:solidFill>
                      <a:srgbClr val="000090"/>
                    </a:solidFill>
                  </a:endParaRPr>
                </a:p>
              </p:txBody>
            </p:sp>
            <p:cxnSp>
              <p:nvCxnSpPr>
                <p:cNvPr id="31" name="Straight Arrow Connector 30"/>
                <p:cNvCxnSpPr>
                  <a:cxnSpLocks noChangeAspect="1"/>
                </p:cNvCxnSpPr>
                <p:nvPr/>
              </p:nvCxnSpPr>
              <p:spPr bwMode="auto">
                <a:xfrm rot="5400000">
                  <a:off x="2933326" y="1731479"/>
                  <a:ext cx="311637" cy="1826"/>
                </a:xfrm>
                <a:prstGeom prst="straightConnector1">
                  <a:avLst/>
                </a:prstGeom>
                <a:solidFill>
                  <a:schemeClr val="accent1"/>
                </a:solidFill>
                <a:ln w="15875" cap="flat" cmpd="sng" algn="ctr">
                  <a:solidFill>
                    <a:schemeClr val="tx1"/>
                  </a:solidFill>
                  <a:prstDash val="solid"/>
                  <a:round/>
                  <a:headEnd type="none" w="med" len="med"/>
                  <a:tailEnd type="triangle"/>
                </a:ln>
                <a:effectLst/>
              </p:spPr>
            </p:cxnSp>
          </p:grpSp>
          <p:grpSp>
            <p:nvGrpSpPr>
              <p:cNvPr id="25" name="Group 223"/>
              <p:cNvGrpSpPr/>
              <p:nvPr/>
            </p:nvGrpSpPr>
            <p:grpSpPr>
              <a:xfrm>
                <a:off x="1783723" y="1955800"/>
                <a:ext cx="2633472" cy="160111"/>
                <a:chOff x="1783723" y="1955800"/>
                <a:chExt cx="2633472" cy="160111"/>
              </a:xfrm>
            </p:grpSpPr>
            <p:cxnSp>
              <p:nvCxnSpPr>
                <p:cNvPr id="15" name="Straight Connector 14"/>
                <p:cNvCxnSpPr/>
                <p:nvPr/>
              </p:nvCxnSpPr>
              <p:spPr bwMode="auto">
                <a:xfrm>
                  <a:off x="1783723" y="2114323"/>
                  <a:ext cx="2633472" cy="1588"/>
                </a:xfrm>
                <a:prstGeom prst="line">
                  <a:avLst/>
                </a:prstGeom>
                <a:solidFill>
                  <a:schemeClr val="accent1"/>
                </a:solidFill>
                <a:ln w="28575" cap="flat" cmpd="sng" algn="ctr">
                  <a:solidFill>
                    <a:srgbClr val="008000"/>
                  </a:solidFill>
                  <a:prstDash val="solid"/>
                  <a:round/>
                  <a:headEnd type="none" w="med" len="med"/>
                  <a:tailEnd type="none" w="med" len="med"/>
                </a:ln>
                <a:effectLst/>
              </p:spPr>
            </p:cxnSp>
            <p:cxnSp>
              <p:nvCxnSpPr>
                <p:cNvPr id="14" name="Straight Connector 13"/>
                <p:cNvCxnSpPr/>
                <p:nvPr/>
              </p:nvCxnSpPr>
              <p:spPr bwMode="auto">
                <a:xfrm>
                  <a:off x="1942991" y="2021999"/>
                  <a:ext cx="2314937" cy="1588"/>
                </a:xfrm>
                <a:prstGeom prst="line">
                  <a:avLst/>
                </a:prstGeom>
                <a:solidFill>
                  <a:schemeClr val="accent1"/>
                </a:solidFill>
                <a:ln w="28575" cap="flat" cmpd="sng" algn="ctr">
                  <a:solidFill>
                    <a:srgbClr val="000090"/>
                  </a:solidFill>
                  <a:prstDash val="solid"/>
                  <a:round/>
                  <a:headEnd type="none" w="med" len="med"/>
                  <a:tailEnd type="none" w="med" len="med"/>
                </a:ln>
                <a:effectLst/>
              </p:spPr>
            </p:cxnSp>
            <p:sp>
              <p:nvSpPr>
                <p:cNvPr id="110" name="Rectangle 109"/>
                <p:cNvSpPr/>
                <p:nvPr/>
              </p:nvSpPr>
              <p:spPr bwMode="auto">
                <a:xfrm>
                  <a:off x="3009900" y="1955800"/>
                  <a:ext cx="152400" cy="889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ea typeface="ＭＳ Ｐゴシック" pitchFamily="-109" charset="-128"/>
                  </a:endParaRPr>
                </a:p>
              </p:txBody>
            </p:sp>
          </p:grpSp>
        </p:grpSp>
        <p:sp>
          <p:nvSpPr>
            <p:cNvPr id="160" name="TextBox 159"/>
            <p:cNvSpPr txBox="1"/>
            <p:nvPr/>
          </p:nvSpPr>
          <p:spPr>
            <a:xfrm>
              <a:off x="828675" y="1847850"/>
              <a:ext cx="1028700" cy="307777"/>
            </a:xfrm>
            <a:prstGeom prst="rect">
              <a:avLst/>
            </a:prstGeom>
            <a:noFill/>
          </p:spPr>
          <p:txBody>
            <a:bodyPr wrap="square" rtlCol="0">
              <a:spAutoFit/>
            </a:bodyPr>
            <a:lstStyle/>
            <a:p>
              <a:pPr algn="r"/>
              <a:r>
                <a:rPr lang="en-US" sz="1400" b="1" dirty="0" smtClean="0">
                  <a:solidFill>
                    <a:srgbClr val="000090"/>
                  </a:solidFill>
                </a:rPr>
                <a:t>cDNA</a:t>
              </a:r>
              <a:endParaRPr lang="en-US" sz="1400" b="1" dirty="0">
                <a:solidFill>
                  <a:srgbClr val="000090"/>
                </a:solidFill>
              </a:endParaRPr>
            </a:p>
          </p:txBody>
        </p:sp>
      </p:grpSp>
      <p:sp>
        <p:nvSpPr>
          <p:cNvPr id="146" name="TextBox 145"/>
          <p:cNvSpPr txBox="1"/>
          <p:nvPr/>
        </p:nvSpPr>
        <p:spPr>
          <a:xfrm>
            <a:off x="0" y="6492993"/>
            <a:ext cx="4055918" cy="338554"/>
          </a:xfrm>
          <a:prstGeom prst="rect">
            <a:avLst/>
          </a:prstGeom>
          <a:noFill/>
        </p:spPr>
        <p:txBody>
          <a:bodyPr wrap="none" rtlCol="0">
            <a:spAutoFit/>
          </a:bodyPr>
          <a:lstStyle/>
          <a:p>
            <a:r>
              <a:rPr lang="en-US" sz="1600" dirty="0" smtClean="0"/>
              <a:t>Slide courtesy of Joshua Levin, Broad Institute.</a:t>
            </a:r>
            <a:endParaRPr lang="en-US" sz="1600" dirty="0"/>
          </a:p>
        </p:txBody>
      </p:sp>
    </p:spTree>
    <p:extLst>
      <p:ext uri="{BB962C8B-B14F-4D97-AF65-F5344CB8AC3E}">
        <p14:creationId xmlns:p14="http://schemas.microsoft.com/office/powerpoint/2010/main" val="3527227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43313" y="459141"/>
            <a:ext cx="5428139" cy="461665"/>
          </a:xfrm>
          <a:prstGeom prst="rect">
            <a:avLst/>
          </a:prstGeom>
          <a:noFill/>
        </p:spPr>
        <p:txBody>
          <a:bodyPr wrap="none" rtlCol="0">
            <a:spAutoFit/>
          </a:bodyPr>
          <a:lstStyle/>
          <a:p>
            <a:r>
              <a:rPr lang="en-US" sz="2400" b="1" dirty="0" smtClean="0"/>
              <a:t>Overlapping UTRs from Opposite Strands</a:t>
            </a:r>
            <a:endParaRPr lang="en-US" sz="2400" b="1" dirty="0"/>
          </a:p>
        </p:txBody>
      </p:sp>
      <p:pic>
        <p:nvPicPr>
          <p:cNvPr id="6" name="Picture 5"/>
          <p:cNvPicPr>
            <a:picLocks noChangeAspect="1"/>
          </p:cNvPicPr>
          <p:nvPr/>
        </p:nvPicPr>
        <p:blipFill>
          <a:blip r:embed="rId3"/>
          <a:stretch>
            <a:fillRect/>
          </a:stretch>
        </p:blipFill>
        <p:spPr>
          <a:xfrm>
            <a:off x="7440056" y="353306"/>
            <a:ext cx="1067904" cy="854323"/>
          </a:xfrm>
          <a:prstGeom prst="rect">
            <a:avLst/>
          </a:prstGeom>
        </p:spPr>
      </p:pic>
      <p:sp>
        <p:nvSpPr>
          <p:cNvPr id="8" name="TextBox 7"/>
          <p:cNvSpPr txBox="1"/>
          <p:nvPr/>
        </p:nvSpPr>
        <p:spPr>
          <a:xfrm>
            <a:off x="6767123" y="1239235"/>
            <a:ext cx="2253617" cy="523220"/>
          </a:xfrm>
          <a:prstGeom prst="rect">
            <a:avLst/>
          </a:prstGeom>
          <a:noFill/>
        </p:spPr>
        <p:txBody>
          <a:bodyPr wrap="none" rtlCol="0">
            <a:spAutoFit/>
          </a:bodyPr>
          <a:lstStyle/>
          <a:p>
            <a:pPr algn="ctr"/>
            <a:r>
              <a:rPr lang="en-US" sz="1400" i="1" dirty="0" err="1" smtClean="0"/>
              <a:t>Schizosacharomyces</a:t>
            </a:r>
            <a:r>
              <a:rPr lang="en-US" sz="1400" i="1" dirty="0" smtClean="0"/>
              <a:t> </a:t>
            </a:r>
            <a:r>
              <a:rPr lang="en-US" sz="1400" i="1" dirty="0" err="1" smtClean="0"/>
              <a:t>pombe</a:t>
            </a:r>
            <a:endParaRPr lang="en-US" sz="1400" i="1" dirty="0" smtClean="0"/>
          </a:p>
          <a:p>
            <a:pPr algn="ctr"/>
            <a:r>
              <a:rPr lang="en-US" sz="1400" dirty="0" smtClean="0"/>
              <a:t>(fission yeast)</a:t>
            </a:r>
            <a:endParaRPr lang="en-US" sz="1400" dirty="0"/>
          </a:p>
        </p:txBody>
      </p:sp>
      <p:grpSp>
        <p:nvGrpSpPr>
          <p:cNvPr id="10" name="Group 9"/>
          <p:cNvGrpSpPr/>
          <p:nvPr/>
        </p:nvGrpSpPr>
        <p:grpSpPr>
          <a:xfrm>
            <a:off x="368300" y="2007220"/>
            <a:ext cx="8394700" cy="3783560"/>
            <a:chOff x="368300" y="2007220"/>
            <a:chExt cx="8394700" cy="3783560"/>
          </a:xfrm>
        </p:grpSpPr>
        <p:pic>
          <p:nvPicPr>
            <p:cNvPr id="7" name="Picture 6" descr="Screen Shot 2012-09-17 at 3.01.1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300" y="2120480"/>
              <a:ext cx="8394700" cy="3670300"/>
            </a:xfrm>
            <a:prstGeom prst="rect">
              <a:avLst/>
            </a:prstGeom>
          </p:spPr>
        </p:pic>
        <p:sp>
          <p:nvSpPr>
            <p:cNvPr id="9" name="Rectangle 8"/>
            <p:cNvSpPr/>
            <p:nvPr/>
          </p:nvSpPr>
          <p:spPr>
            <a:xfrm>
              <a:off x="368300" y="2007220"/>
              <a:ext cx="731645" cy="65773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flipH="1">
            <a:off x="3986582" y="4880230"/>
            <a:ext cx="363378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852173" y="4639624"/>
            <a:ext cx="128770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9120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9730"/>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Antisense-dominated Transcription</a:t>
            </a:r>
            <a:endParaRPr lang="en-US" dirty="0"/>
          </a:p>
        </p:txBody>
      </p:sp>
      <p:pic>
        <p:nvPicPr>
          <p:cNvPr id="5" name="Picture 4" descr="Screen shot 2011-11-09 at 12.42.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3878"/>
            <a:ext cx="9144000" cy="5094659"/>
          </a:xfrm>
          <a:prstGeom prst="rect">
            <a:avLst/>
          </a:prstGeom>
        </p:spPr>
      </p:pic>
      <p:pic>
        <p:nvPicPr>
          <p:cNvPr id="4" name="Picture 3"/>
          <p:cNvPicPr>
            <a:picLocks noChangeAspect="1"/>
          </p:cNvPicPr>
          <p:nvPr/>
        </p:nvPicPr>
        <p:blipFill>
          <a:blip r:embed="rId4"/>
          <a:stretch>
            <a:fillRect/>
          </a:stretch>
        </p:blipFill>
        <p:spPr>
          <a:xfrm>
            <a:off x="7982281" y="5851375"/>
            <a:ext cx="1067904" cy="854323"/>
          </a:xfrm>
          <a:prstGeom prst="rect">
            <a:avLst/>
          </a:prstGeom>
        </p:spPr>
      </p:pic>
      <p:sp>
        <p:nvSpPr>
          <p:cNvPr id="7" name="Rectangle 6"/>
          <p:cNvSpPr/>
          <p:nvPr/>
        </p:nvSpPr>
        <p:spPr>
          <a:xfrm>
            <a:off x="3333911" y="4198595"/>
            <a:ext cx="2346085" cy="8114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38754" y="4909142"/>
            <a:ext cx="2681240"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845463" y="4907672"/>
            <a:ext cx="1651778"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22607" y="4904732"/>
            <a:ext cx="1310265" cy="0"/>
          </a:xfrm>
          <a:prstGeom prst="straightConnector1">
            <a:avLst/>
          </a:prstGeom>
          <a:ln w="38100">
            <a:solidFill>
              <a:srgbClr val="00009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1970727" y="2163982"/>
            <a:ext cx="1562145"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79997" y="2163982"/>
            <a:ext cx="3006803"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4903" y="2316382"/>
            <a:ext cx="1722338" cy="0"/>
          </a:xfrm>
          <a:prstGeom prst="straightConnector1">
            <a:avLst/>
          </a:prstGeom>
          <a:ln w="38100">
            <a:solidFill>
              <a:schemeClr val="accent2">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9015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198"/>
            <a:ext cx="8229600" cy="1143000"/>
          </a:xfrm>
        </p:spPr>
        <p:txBody>
          <a:bodyPr/>
          <a:lstStyle/>
          <a:p>
            <a:r>
              <a:rPr lang="en-US" dirty="0" smtClean="0"/>
              <a:t>Summary</a:t>
            </a:r>
            <a:endParaRPr lang="en-US" dirty="0"/>
          </a:p>
        </p:txBody>
      </p:sp>
      <p:sp>
        <p:nvSpPr>
          <p:cNvPr id="3" name="Content Placeholder 2"/>
          <p:cNvSpPr>
            <a:spLocks noGrp="1"/>
          </p:cNvSpPr>
          <p:nvPr>
            <p:ph idx="1"/>
          </p:nvPr>
        </p:nvSpPr>
        <p:spPr>
          <a:xfrm>
            <a:off x="566944" y="1417638"/>
            <a:ext cx="8229600" cy="4525963"/>
          </a:xfrm>
        </p:spPr>
        <p:txBody>
          <a:bodyPr>
            <a:normAutofit fontScale="92500" lnSpcReduction="10000"/>
          </a:bodyPr>
          <a:lstStyle/>
          <a:p>
            <a:r>
              <a:rPr lang="en-US" dirty="0" smtClean="0"/>
              <a:t>Two paradigms for transcript reconstruction</a:t>
            </a:r>
          </a:p>
          <a:p>
            <a:pPr lvl="1"/>
            <a:r>
              <a:rPr lang="en-US" dirty="0" err="1" smtClean="0"/>
              <a:t>Rna-seq</a:t>
            </a:r>
            <a:r>
              <a:rPr lang="en-US" dirty="0" smtClean="0"/>
              <a:t> alignment assembly</a:t>
            </a:r>
          </a:p>
          <a:p>
            <a:pPr lvl="2"/>
            <a:r>
              <a:rPr lang="en-US" dirty="0" smtClean="0"/>
              <a:t>Tuxedo (</a:t>
            </a:r>
            <a:r>
              <a:rPr lang="en-US" dirty="0" err="1" smtClean="0"/>
              <a:t>tophat</a:t>
            </a:r>
            <a:r>
              <a:rPr lang="en-US" dirty="0" smtClean="0"/>
              <a:t>, cufflinks)</a:t>
            </a:r>
          </a:p>
          <a:p>
            <a:pPr lvl="1"/>
            <a:r>
              <a:rPr lang="en-US" dirty="0" smtClean="0"/>
              <a:t>genome-free de novo read assembly</a:t>
            </a:r>
          </a:p>
          <a:p>
            <a:pPr lvl="2"/>
            <a:r>
              <a:rPr lang="en-US" dirty="0" smtClean="0"/>
              <a:t>Trinity</a:t>
            </a:r>
          </a:p>
          <a:p>
            <a:endParaRPr lang="en-US" dirty="0"/>
          </a:p>
          <a:p>
            <a:r>
              <a:rPr lang="en-US" dirty="0" smtClean="0"/>
              <a:t>Often best to pursue both strategies</a:t>
            </a:r>
          </a:p>
          <a:p>
            <a:pPr lvl="1"/>
            <a:r>
              <a:rPr lang="en-US" dirty="0" smtClean="0"/>
              <a:t>Maximize sensitivity for genome-based transcript reconstruction + capture missing or ill-represented transcripts via de novo assembly.</a:t>
            </a:r>
          </a:p>
        </p:txBody>
      </p:sp>
    </p:spTree>
    <p:extLst>
      <p:ext uri="{BB962C8B-B14F-4D97-AF65-F5344CB8AC3E}">
        <p14:creationId xmlns:p14="http://schemas.microsoft.com/office/powerpoint/2010/main" val="331157285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49511"/>
            <a:ext cx="8229600" cy="1143000"/>
          </a:xfrm>
        </p:spPr>
        <p:txBody>
          <a:bodyPr>
            <a:normAutofit fontScale="90000"/>
          </a:bodyPr>
          <a:lstStyle/>
          <a:p>
            <a:r>
              <a:rPr lang="en-US" dirty="0" smtClean="0"/>
              <a:t>Abundance Estimation</a:t>
            </a:r>
            <a:br>
              <a:rPr lang="en-US" dirty="0" smtClean="0"/>
            </a:br>
            <a:r>
              <a:rPr lang="en-US" sz="3600" dirty="0" smtClean="0"/>
              <a:t>(Aka. Computing Expression Values)</a:t>
            </a:r>
            <a:endParaRPr lang="en-US" sz="3600" dirty="0"/>
          </a:p>
        </p:txBody>
      </p:sp>
    </p:spTree>
    <p:extLst>
      <p:ext uri="{BB962C8B-B14F-4D97-AF65-F5344CB8AC3E}">
        <p14:creationId xmlns:p14="http://schemas.microsoft.com/office/powerpoint/2010/main" val="317529271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
        <p:nvSpPr>
          <p:cNvPr id="2" name="Rectangle 1"/>
          <p:cNvSpPr/>
          <p:nvPr/>
        </p:nvSpPr>
        <p:spPr>
          <a:xfrm>
            <a:off x="1350560" y="2358225"/>
            <a:ext cx="7055167" cy="14915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38093" y="433593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35082" y="4387550"/>
            <a:ext cx="1359420" cy="210956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926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1 at 8.45.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0635"/>
          </a:xfrm>
          <a:prstGeom prst="rect">
            <a:avLst/>
          </a:prstGeom>
        </p:spPr>
      </p:pic>
      <p:sp>
        <p:nvSpPr>
          <p:cNvPr id="5" name="TextBox 4"/>
          <p:cNvSpPr txBox="1"/>
          <p:nvPr/>
        </p:nvSpPr>
        <p:spPr>
          <a:xfrm>
            <a:off x="104747" y="6445499"/>
            <a:ext cx="2706089" cy="338554"/>
          </a:xfrm>
          <a:prstGeom prst="rect">
            <a:avLst/>
          </a:prstGeom>
          <a:noFill/>
        </p:spPr>
        <p:txBody>
          <a:bodyPr wrap="none" rtlCol="0">
            <a:spAutoFit/>
          </a:bodyPr>
          <a:lstStyle/>
          <a:p>
            <a:r>
              <a:rPr lang="en-US" sz="1600" dirty="0" smtClean="0"/>
              <a:t>Slide courtesy of Cole </a:t>
            </a:r>
            <a:r>
              <a:rPr lang="en-US" sz="1600" dirty="0" err="1" smtClean="0"/>
              <a:t>Trapnell</a:t>
            </a:r>
            <a:endParaRPr lang="en-US" sz="1600" dirty="0"/>
          </a:p>
        </p:txBody>
      </p:sp>
      <p:sp>
        <p:nvSpPr>
          <p:cNvPr id="6" name="TextBox 5"/>
          <p:cNvSpPr txBox="1"/>
          <p:nvPr/>
        </p:nvSpPr>
        <p:spPr>
          <a:xfrm rot="16200000">
            <a:off x="4311074" y="4969708"/>
            <a:ext cx="1949848" cy="400110"/>
          </a:xfrm>
          <a:prstGeom prst="rect">
            <a:avLst/>
          </a:prstGeom>
          <a:solidFill>
            <a:srgbClr val="FFFFFF"/>
          </a:solidFill>
        </p:spPr>
        <p:txBody>
          <a:bodyPr wrap="none" rtlCol="0">
            <a:spAutoFit/>
          </a:bodyPr>
          <a:lstStyle/>
          <a:p>
            <a:r>
              <a:rPr lang="en-US" sz="2000" dirty="0" smtClean="0"/>
              <a:t>Expression Value</a:t>
            </a:r>
            <a:endParaRPr lang="en-US" sz="2000" dirty="0"/>
          </a:p>
        </p:txBody>
      </p:sp>
    </p:spTree>
    <p:extLst>
      <p:ext uri="{BB962C8B-B14F-4D97-AF65-F5344CB8AC3E}">
        <p14:creationId xmlns:p14="http://schemas.microsoft.com/office/powerpoint/2010/main" val="96822250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Expression Values</a:t>
            </a:r>
            <a:endParaRPr lang="en-US" dirty="0"/>
          </a:p>
        </p:txBody>
      </p:sp>
      <p:sp>
        <p:nvSpPr>
          <p:cNvPr id="3" name="Content Placeholder 2"/>
          <p:cNvSpPr>
            <a:spLocks noGrp="1"/>
          </p:cNvSpPr>
          <p:nvPr>
            <p:ph idx="1"/>
          </p:nvPr>
        </p:nvSpPr>
        <p:spPr>
          <a:xfrm>
            <a:off x="457200" y="1031083"/>
            <a:ext cx="8229600" cy="4525963"/>
          </a:xfrm>
        </p:spPr>
        <p:txBody>
          <a:bodyPr>
            <a:normAutofit lnSpcReduction="10000"/>
          </a:bodyPr>
          <a:lstStyle/>
          <a:p>
            <a:pPr marL="0" indent="0">
              <a:buNone/>
            </a:pPr>
            <a:endParaRPr lang="en-US" dirty="0" smtClean="0"/>
          </a:p>
          <a:p>
            <a:r>
              <a:rPr lang="en-US" dirty="0" smtClean="0"/>
              <a:t>Transcript-mapped read counts are normalized for both length of the transcript and total depth of sequencing.</a:t>
            </a:r>
            <a:endParaRPr lang="en-US" dirty="0"/>
          </a:p>
          <a:p>
            <a:endParaRPr lang="en-US" dirty="0" smtClean="0"/>
          </a:p>
          <a:p>
            <a:r>
              <a:rPr lang="en-US" dirty="0" smtClean="0"/>
              <a:t>Reported as: Number of RNA-Seq </a:t>
            </a:r>
            <a:r>
              <a:rPr lang="en-US" sz="4000" b="1" dirty="0">
                <a:solidFill>
                  <a:srgbClr val="FF6600"/>
                </a:solidFill>
              </a:rPr>
              <a:t>F</a:t>
            </a:r>
            <a:r>
              <a:rPr lang="en-US" dirty="0" smtClean="0"/>
              <a:t>ragments </a:t>
            </a:r>
            <a:br>
              <a:rPr lang="en-US" dirty="0" smtClean="0"/>
            </a:br>
            <a:r>
              <a:rPr lang="en-US" dirty="0" smtClean="0"/>
              <a:t>    </a:t>
            </a:r>
            <a:r>
              <a:rPr lang="en-US" sz="4000" b="1" dirty="0" smtClean="0">
                <a:solidFill>
                  <a:srgbClr val="FF6600"/>
                </a:solidFill>
              </a:rPr>
              <a:t>P</a:t>
            </a:r>
            <a:r>
              <a:rPr lang="en-US" dirty="0" smtClean="0"/>
              <a:t>er </a:t>
            </a:r>
            <a:r>
              <a:rPr lang="en-US" sz="4000" b="1" dirty="0" err="1">
                <a:solidFill>
                  <a:srgbClr val="FF6600"/>
                </a:solidFill>
              </a:rPr>
              <a:t>K</a:t>
            </a:r>
            <a:r>
              <a:rPr lang="en-US" dirty="0" err="1" smtClean="0"/>
              <a:t>ilobase</a:t>
            </a:r>
            <a:r>
              <a:rPr lang="en-US" dirty="0" smtClean="0"/>
              <a:t> of transcript</a:t>
            </a:r>
            <a:br>
              <a:rPr lang="en-US" dirty="0" smtClean="0"/>
            </a:br>
            <a:r>
              <a:rPr lang="en-US" dirty="0" smtClean="0"/>
              <a:t>            per total </a:t>
            </a:r>
            <a:r>
              <a:rPr lang="en-US" sz="4000" b="1" dirty="0" smtClean="0">
                <a:solidFill>
                  <a:srgbClr val="FF6600"/>
                </a:solidFill>
              </a:rPr>
              <a:t>M</a:t>
            </a:r>
            <a:r>
              <a:rPr lang="en-US" dirty="0" smtClean="0"/>
              <a:t>illion fragments mapped</a:t>
            </a:r>
            <a:endParaRPr lang="en-US" dirty="0"/>
          </a:p>
        </p:txBody>
      </p:sp>
      <p:sp>
        <p:nvSpPr>
          <p:cNvPr id="4" name="TextBox 3"/>
          <p:cNvSpPr txBox="1"/>
          <p:nvPr/>
        </p:nvSpPr>
        <p:spPr>
          <a:xfrm>
            <a:off x="3417339" y="5308260"/>
            <a:ext cx="1669447" cy="830997"/>
          </a:xfrm>
          <a:prstGeom prst="rect">
            <a:avLst/>
          </a:prstGeom>
          <a:noFill/>
        </p:spPr>
        <p:txBody>
          <a:bodyPr wrap="none" rtlCol="0">
            <a:spAutoFit/>
          </a:bodyPr>
          <a:lstStyle/>
          <a:p>
            <a:r>
              <a:rPr lang="en-US" sz="4800" b="1" dirty="0" smtClean="0">
                <a:solidFill>
                  <a:srgbClr val="FF6600"/>
                </a:solidFill>
              </a:rPr>
              <a:t>FPKM</a:t>
            </a:r>
            <a:endParaRPr lang="en-US" sz="4800" b="1" dirty="0">
              <a:solidFill>
                <a:srgbClr val="FF6600"/>
              </a:solidFill>
            </a:endParaRPr>
          </a:p>
        </p:txBody>
      </p:sp>
    </p:spTree>
    <p:extLst>
      <p:ext uri="{BB962C8B-B14F-4D97-AF65-F5344CB8AC3E}">
        <p14:creationId xmlns:p14="http://schemas.microsoft.com/office/powerpoint/2010/main" val="299882315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Transcripts per Million (TPM)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512322224"/>
              </p:ext>
            </p:extLst>
          </p:nvPr>
        </p:nvGraphicFramePr>
        <p:xfrm>
          <a:off x="2178688" y="1818551"/>
          <a:ext cx="4512664" cy="1327254"/>
        </p:xfrm>
        <a:graphic>
          <a:graphicData uri="http://schemas.openxmlformats.org/presentationml/2006/ole">
            <mc:AlternateContent xmlns:mc="http://schemas.openxmlformats.org/markup-compatibility/2006">
              <mc:Choice xmlns:v="urn:schemas-microsoft-com:vml" Requires="v">
                <p:oleObj spid="_x0000_s1040" name="Equation" r:id="rId3" imgW="1727200" imgH="508000" progId="Equation.3">
                  <p:embed/>
                </p:oleObj>
              </mc:Choice>
              <mc:Fallback>
                <p:oleObj name="Equation" r:id="rId3" imgW="1727200" imgH="508000" progId="Equation.3">
                  <p:embed/>
                  <p:pic>
                    <p:nvPicPr>
                      <p:cNvPr id="0" name=""/>
                      <p:cNvPicPr/>
                      <p:nvPr/>
                    </p:nvPicPr>
                    <p:blipFill>
                      <a:blip r:embed="rId4"/>
                      <a:stretch>
                        <a:fillRect/>
                      </a:stretch>
                    </p:blipFill>
                    <p:spPr>
                      <a:xfrm>
                        <a:off x="2178688" y="1818551"/>
                        <a:ext cx="4512664" cy="1327254"/>
                      </a:xfrm>
                      <a:prstGeom prst="rect">
                        <a:avLst/>
                      </a:prstGeom>
                    </p:spPr>
                  </p:pic>
                </p:oleObj>
              </mc:Fallback>
            </mc:AlternateContent>
          </a:graphicData>
        </a:graphic>
      </p:graphicFrame>
      <p:sp>
        <p:nvSpPr>
          <p:cNvPr id="6" name="TextBox 5"/>
          <p:cNvSpPr txBox="1"/>
          <p:nvPr/>
        </p:nvSpPr>
        <p:spPr>
          <a:xfrm>
            <a:off x="1053482" y="3362259"/>
            <a:ext cx="7173759" cy="1200328"/>
          </a:xfrm>
          <a:prstGeom prst="rect">
            <a:avLst/>
          </a:prstGeom>
          <a:noFill/>
        </p:spPr>
        <p:txBody>
          <a:bodyPr wrap="none" rtlCol="0">
            <a:spAutoFit/>
          </a:bodyPr>
          <a:lstStyle/>
          <a:p>
            <a:r>
              <a:rPr lang="en-US" sz="2400" dirty="0" smtClean="0"/>
              <a:t>Preferred metric for measuring expression</a:t>
            </a:r>
          </a:p>
          <a:p>
            <a:pPr marL="285750" indent="-285750">
              <a:buFont typeface="Arial"/>
              <a:buChar char="•"/>
            </a:pPr>
            <a:r>
              <a:rPr lang="en-US" sz="2400" dirty="0" smtClean="0"/>
              <a:t>Better reflects transcript concentration in the sample.</a:t>
            </a:r>
          </a:p>
          <a:p>
            <a:pPr marL="285750" indent="-285750">
              <a:buFont typeface="Arial"/>
              <a:buChar char="•"/>
            </a:pPr>
            <a:r>
              <a:rPr lang="en-US" sz="2400" dirty="0" smtClean="0"/>
              <a:t>Nicely sums to 1 million</a:t>
            </a:r>
            <a:endParaRPr lang="en-US" sz="2400" dirty="0"/>
          </a:p>
        </p:txBody>
      </p:sp>
      <p:grpSp>
        <p:nvGrpSpPr>
          <p:cNvPr id="20" name="Group 19"/>
          <p:cNvGrpSpPr/>
          <p:nvPr/>
        </p:nvGrpSpPr>
        <p:grpSpPr>
          <a:xfrm>
            <a:off x="1138584" y="4747566"/>
            <a:ext cx="6891051" cy="1783503"/>
            <a:chOff x="1138584" y="4747566"/>
            <a:chExt cx="6891051" cy="1783503"/>
          </a:xfrm>
        </p:grpSpPr>
        <p:grpSp>
          <p:nvGrpSpPr>
            <p:cNvPr id="19" name="Group 18"/>
            <p:cNvGrpSpPr/>
            <p:nvPr/>
          </p:nvGrpSpPr>
          <p:grpSpPr>
            <a:xfrm>
              <a:off x="5930318" y="4747566"/>
              <a:ext cx="2099317" cy="1783503"/>
              <a:chOff x="4856545" y="4747568"/>
              <a:chExt cx="2099317" cy="1783503"/>
            </a:xfrm>
          </p:grpSpPr>
          <p:grpSp>
            <p:nvGrpSpPr>
              <p:cNvPr id="12" name="Group 11"/>
              <p:cNvGrpSpPr/>
              <p:nvPr/>
            </p:nvGrpSpPr>
            <p:grpSpPr>
              <a:xfrm>
                <a:off x="5743637" y="4747568"/>
                <a:ext cx="1212225" cy="1298727"/>
                <a:chOff x="5180818" y="4949593"/>
                <a:chExt cx="1212225" cy="1298727"/>
              </a:xfrm>
            </p:grpSpPr>
            <p:cxnSp>
              <p:nvCxnSpPr>
                <p:cNvPr id="8" name="Straight Connector 7"/>
                <p:cNvCxnSpPr/>
                <p:nvPr/>
              </p:nvCxnSpPr>
              <p:spPr>
                <a:xfrm>
                  <a:off x="5180818" y="4949593"/>
                  <a:ext cx="0" cy="1298727"/>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5180818" y="6248320"/>
                  <a:ext cx="1212225"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 name="Straight Connector 13"/>
              <p:cNvCxnSpPr/>
              <p:nvPr/>
            </p:nvCxnSpPr>
            <p:spPr>
              <a:xfrm flipV="1">
                <a:off x="5743637" y="4747568"/>
                <a:ext cx="764857" cy="1298727"/>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56545" y="5269987"/>
                <a:ext cx="613757" cy="369332"/>
              </a:xfrm>
              <a:prstGeom prst="rect">
                <a:avLst/>
              </a:prstGeom>
              <a:noFill/>
            </p:spPr>
            <p:txBody>
              <a:bodyPr wrap="none" rtlCol="0">
                <a:spAutoFit/>
              </a:bodyPr>
              <a:lstStyle/>
              <a:p>
                <a:r>
                  <a:rPr lang="en-US" dirty="0" smtClean="0"/>
                  <a:t>TPM</a:t>
                </a:r>
                <a:endParaRPr lang="en-US" dirty="0"/>
              </a:p>
            </p:txBody>
          </p:sp>
          <p:sp>
            <p:nvSpPr>
              <p:cNvPr id="16" name="TextBox 15"/>
              <p:cNvSpPr txBox="1"/>
              <p:nvPr/>
            </p:nvSpPr>
            <p:spPr>
              <a:xfrm>
                <a:off x="5964095" y="6161739"/>
                <a:ext cx="727257" cy="369332"/>
              </a:xfrm>
              <a:prstGeom prst="rect">
                <a:avLst/>
              </a:prstGeom>
              <a:noFill/>
            </p:spPr>
            <p:txBody>
              <a:bodyPr wrap="none" rtlCol="0">
                <a:spAutoFit/>
              </a:bodyPr>
              <a:lstStyle/>
              <a:p>
                <a:r>
                  <a:rPr lang="en-US" dirty="0" smtClean="0"/>
                  <a:t>FPKM</a:t>
                </a:r>
                <a:endParaRPr lang="en-US" dirty="0"/>
              </a:p>
            </p:txBody>
          </p:sp>
        </p:grpSp>
        <p:sp>
          <p:nvSpPr>
            <p:cNvPr id="17" name="TextBox 16"/>
            <p:cNvSpPr txBox="1"/>
            <p:nvPr/>
          </p:nvSpPr>
          <p:spPr>
            <a:xfrm>
              <a:off x="1138584" y="5108636"/>
              <a:ext cx="4131326" cy="646331"/>
            </a:xfrm>
            <a:prstGeom prst="rect">
              <a:avLst/>
            </a:prstGeom>
            <a:noFill/>
          </p:spPr>
          <p:txBody>
            <a:bodyPr wrap="square" rtlCol="0">
              <a:spAutoFit/>
            </a:bodyPr>
            <a:lstStyle/>
            <a:p>
              <a:r>
                <a:rPr lang="en-US" dirty="0" smtClean="0"/>
                <a:t>Linear relationship between TPM and FPKM values.</a:t>
              </a:r>
              <a:endParaRPr lang="en-US" dirty="0"/>
            </a:p>
          </p:txBody>
        </p:sp>
        <p:sp>
          <p:nvSpPr>
            <p:cNvPr id="18" name="TextBox 17"/>
            <p:cNvSpPr txBox="1"/>
            <p:nvPr/>
          </p:nvSpPr>
          <p:spPr>
            <a:xfrm>
              <a:off x="1138584" y="5812690"/>
              <a:ext cx="4791734" cy="369332"/>
            </a:xfrm>
            <a:prstGeom prst="rect">
              <a:avLst/>
            </a:prstGeom>
            <a:noFill/>
          </p:spPr>
          <p:txBody>
            <a:bodyPr wrap="none" rtlCol="0">
              <a:spAutoFit/>
            </a:bodyPr>
            <a:lstStyle/>
            <a:p>
              <a:r>
                <a:rPr lang="en-US" dirty="0" smtClean="0"/>
                <a:t>Both are valid metrics, but best to be consistent.</a:t>
              </a:r>
              <a:endParaRPr lang="en-US" dirty="0"/>
            </a:p>
          </p:txBody>
        </p:sp>
      </p:grpSp>
    </p:spTree>
    <p:extLst>
      <p:ext uri="{BB962C8B-B14F-4D97-AF65-F5344CB8AC3E}">
        <p14:creationId xmlns:p14="http://schemas.microsoft.com/office/powerpoint/2010/main" val="2663907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13" name="Rectangle 12"/>
          <p:cNvSpPr/>
          <p:nvPr/>
        </p:nvSpPr>
        <p:spPr>
          <a:xfrm>
            <a:off x="3495783" y="1966256"/>
            <a:ext cx="5448507" cy="29908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86178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Multiply-mapped Reads Confound Abundance Estimation</a:t>
            </a:r>
            <a:endParaRPr lang="en-US" dirty="0"/>
          </a:p>
        </p:txBody>
      </p:sp>
      <p:grpSp>
        <p:nvGrpSpPr>
          <p:cNvPr id="12" name="Group 11"/>
          <p:cNvGrpSpPr/>
          <p:nvPr/>
        </p:nvGrpSpPr>
        <p:grpSpPr>
          <a:xfrm>
            <a:off x="163860" y="1712305"/>
            <a:ext cx="9144000" cy="3709055"/>
            <a:chOff x="0" y="1712305"/>
            <a:chExt cx="9144000" cy="3709055"/>
          </a:xfrm>
        </p:grpSpPr>
        <p:pic>
          <p:nvPicPr>
            <p:cNvPr id="4" name="Picture 3" descr="Screen Shot 2013-06-17 at 4.46.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2305"/>
              <a:ext cx="9144000" cy="3709055"/>
            </a:xfrm>
            <a:prstGeom prst="rect">
              <a:avLst/>
            </a:prstGeom>
          </p:spPr>
        </p:pic>
        <p:grpSp>
          <p:nvGrpSpPr>
            <p:cNvPr id="11" name="Group 10"/>
            <p:cNvGrpSpPr/>
            <p:nvPr/>
          </p:nvGrpSpPr>
          <p:grpSpPr>
            <a:xfrm>
              <a:off x="191180" y="4751618"/>
              <a:ext cx="2934079" cy="513249"/>
              <a:chOff x="341385" y="5052028"/>
              <a:chExt cx="2934079" cy="513249"/>
            </a:xfrm>
          </p:grpSpPr>
          <p:sp>
            <p:nvSpPr>
              <p:cNvPr id="5" name="TextBox 4"/>
              <p:cNvSpPr txBox="1"/>
              <p:nvPr/>
            </p:nvSpPr>
            <p:spPr>
              <a:xfrm>
                <a:off x="341385" y="5052028"/>
                <a:ext cx="2373291" cy="307777"/>
              </a:xfrm>
              <a:prstGeom prst="rect">
                <a:avLst/>
              </a:prstGeom>
              <a:noFill/>
            </p:spPr>
            <p:txBody>
              <a:bodyPr wrap="none" rtlCol="0">
                <a:spAutoFit/>
              </a:bodyPr>
              <a:lstStyle/>
              <a:p>
                <a:r>
                  <a:rPr lang="en-US" sz="1400" dirty="0" smtClean="0"/>
                  <a:t>Blue = multiply-mapped reads</a:t>
                </a:r>
                <a:endParaRPr lang="en-US" sz="1400" dirty="0"/>
              </a:p>
            </p:txBody>
          </p:sp>
          <p:sp>
            <p:nvSpPr>
              <p:cNvPr id="7" name="TextBox 6"/>
              <p:cNvSpPr txBox="1"/>
              <p:nvPr/>
            </p:nvSpPr>
            <p:spPr>
              <a:xfrm>
                <a:off x="341385" y="5257500"/>
                <a:ext cx="2934079" cy="307777"/>
              </a:xfrm>
              <a:prstGeom prst="rect">
                <a:avLst/>
              </a:prstGeom>
              <a:noFill/>
            </p:spPr>
            <p:txBody>
              <a:bodyPr wrap="none" rtlCol="0">
                <a:spAutoFit/>
              </a:bodyPr>
              <a:lstStyle/>
              <a:p>
                <a:r>
                  <a:rPr lang="en-US" sz="1400" dirty="0" smtClean="0"/>
                  <a:t>Red, Yellow = uniquely-mapped reads</a:t>
                </a:r>
                <a:endParaRPr lang="en-US" sz="1400" dirty="0"/>
              </a:p>
            </p:txBody>
          </p:sp>
        </p:grpSp>
        <p:sp>
          <p:nvSpPr>
            <p:cNvPr id="8" name="TextBox 7"/>
            <p:cNvSpPr txBox="1"/>
            <p:nvPr/>
          </p:nvSpPr>
          <p:spPr>
            <a:xfrm>
              <a:off x="177521" y="3154202"/>
              <a:ext cx="809161" cy="276999"/>
            </a:xfrm>
            <a:prstGeom prst="rect">
              <a:avLst/>
            </a:prstGeom>
            <a:noFill/>
          </p:spPr>
          <p:txBody>
            <a:bodyPr wrap="none" rtlCol="0">
              <a:spAutoFit/>
            </a:bodyPr>
            <a:lstStyle/>
            <a:p>
              <a:r>
                <a:rPr lang="en-US" sz="1200" b="1" dirty="0" smtClean="0"/>
                <a:t>Isoform A</a:t>
              </a:r>
              <a:endParaRPr lang="en-US" sz="1200" b="1" dirty="0"/>
            </a:p>
          </p:txBody>
        </p:sp>
        <p:sp>
          <p:nvSpPr>
            <p:cNvPr id="9" name="TextBox 8"/>
            <p:cNvSpPr txBox="1"/>
            <p:nvPr/>
          </p:nvSpPr>
          <p:spPr>
            <a:xfrm>
              <a:off x="187921" y="4221456"/>
              <a:ext cx="802173" cy="276999"/>
            </a:xfrm>
            <a:prstGeom prst="rect">
              <a:avLst/>
            </a:prstGeom>
            <a:noFill/>
          </p:spPr>
          <p:txBody>
            <a:bodyPr wrap="none" rtlCol="0">
              <a:spAutoFit/>
            </a:bodyPr>
            <a:lstStyle/>
            <a:p>
              <a:r>
                <a:rPr lang="en-US" sz="1200" b="1" dirty="0" smtClean="0"/>
                <a:t>Isoform B</a:t>
              </a:r>
              <a:endParaRPr lang="en-US" sz="1200" b="1" dirty="0"/>
            </a:p>
          </p:txBody>
        </p:sp>
        <p:sp>
          <p:nvSpPr>
            <p:cNvPr id="10" name="TextBox 9"/>
            <p:cNvSpPr txBox="1"/>
            <p:nvPr/>
          </p:nvSpPr>
          <p:spPr>
            <a:xfrm>
              <a:off x="3901621" y="3280995"/>
              <a:ext cx="719180" cy="523220"/>
            </a:xfrm>
            <a:prstGeom prst="rect">
              <a:avLst/>
            </a:prstGeom>
            <a:solidFill>
              <a:schemeClr val="bg1"/>
            </a:solidFill>
          </p:spPr>
          <p:txBody>
            <a:bodyPr wrap="none" rtlCol="0">
              <a:spAutoFit/>
            </a:bodyPr>
            <a:lstStyle/>
            <a:p>
              <a:r>
                <a:rPr lang="en-US" dirty="0" smtClean="0"/>
                <a:t> </a:t>
              </a:r>
              <a:r>
                <a:rPr lang="en-US" sz="2800" dirty="0" smtClean="0"/>
                <a:t>EM  </a:t>
              </a:r>
              <a:r>
                <a:rPr lang="en-US" dirty="0" smtClean="0"/>
                <a:t>  </a:t>
              </a:r>
              <a:endParaRPr lang="en-US" dirty="0"/>
            </a:p>
          </p:txBody>
        </p:sp>
      </p:grpSp>
      <p:sp>
        <p:nvSpPr>
          <p:cNvPr id="6" name="TextBox 5"/>
          <p:cNvSpPr txBox="1"/>
          <p:nvPr/>
        </p:nvSpPr>
        <p:spPr>
          <a:xfrm>
            <a:off x="4057095" y="4550261"/>
            <a:ext cx="4874979" cy="1477328"/>
          </a:xfrm>
          <a:prstGeom prst="rect">
            <a:avLst/>
          </a:prstGeom>
          <a:noFill/>
        </p:spPr>
        <p:txBody>
          <a:bodyPr wrap="square" rtlCol="0">
            <a:spAutoFit/>
          </a:bodyPr>
          <a:lstStyle/>
          <a:p>
            <a:r>
              <a:rPr lang="en-US" dirty="0" smtClean="0"/>
              <a:t>Use Expectation Maximization (EM) to find the most likely assignment of reads to transcripts.</a:t>
            </a:r>
          </a:p>
          <a:p>
            <a:endParaRPr lang="en-US" dirty="0"/>
          </a:p>
          <a:p>
            <a:r>
              <a:rPr lang="en-US" dirty="0" smtClean="0"/>
              <a:t>Performed by: </a:t>
            </a:r>
          </a:p>
          <a:p>
            <a:r>
              <a:rPr lang="en-US" dirty="0" smtClean="0"/>
              <a:t>     RSEM, </a:t>
            </a:r>
            <a:r>
              <a:rPr lang="en-US" dirty="0" err="1" smtClean="0"/>
              <a:t>eXpress</a:t>
            </a:r>
            <a:r>
              <a:rPr lang="en-US" dirty="0" smtClean="0"/>
              <a:t>, </a:t>
            </a:r>
            <a:r>
              <a:rPr lang="en-US" dirty="0" err="1" smtClean="0"/>
              <a:t>kallisto</a:t>
            </a:r>
            <a:r>
              <a:rPr lang="en-US" dirty="0" smtClean="0"/>
              <a:t>, salmon,  …</a:t>
            </a:r>
          </a:p>
        </p:txBody>
      </p:sp>
      <p:sp>
        <p:nvSpPr>
          <p:cNvPr id="3" name="TextBox 2"/>
          <p:cNvSpPr txBox="1"/>
          <p:nvPr/>
        </p:nvSpPr>
        <p:spPr>
          <a:xfrm>
            <a:off x="360780" y="5743259"/>
            <a:ext cx="3345424" cy="646331"/>
          </a:xfrm>
          <a:prstGeom prst="rect">
            <a:avLst/>
          </a:prstGeom>
          <a:noFill/>
          <a:ln>
            <a:solidFill>
              <a:srgbClr val="000000"/>
            </a:solidFill>
          </a:ln>
        </p:spPr>
        <p:txBody>
          <a:bodyPr wrap="none" rtlCol="0">
            <a:spAutoFit/>
          </a:bodyPr>
          <a:lstStyle/>
          <a:p>
            <a:r>
              <a:rPr lang="en-US" dirty="0" smtClean="0"/>
              <a:t>New fast alignment-free methods</a:t>
            </a:r>
            <a:br>
              <a:rPr lang="en-US" dirty="0" smtClean="0"/>
            </a:br>
            <a:r>
              <a:rPr lang="en-US" dirty="0" smtClean="0"/>
              <a:t>now available!  </a:t>
            </a:r>
            <a:r>
              <a:rPr lang="en-US" dirty="0" err="1" smtClean="0"/>
              <a:t>eg</a:t>
            </a:r>
            <a:r>
              <a:rPr lang="en-US" dirty="0" smtClean="0"/>
              <a:t>. </a:t>
            </a:r>
            <a:r>
              <a:rPr lang="en-US" dirty="0" err="1" smtClean="0"/>
              <a:t>Kallisto</a:t>
            </a:r>
            <a:endParaRPr lang="en-US" dirty="0"/>
          </a:p>
        </p:txBody>
      </p:sp>
    </p:spTree>
    <p:extLst>
      <p:ext uri="{BB962C8B-B14F-4D97-AF65-F5344CB8AC3E}">
        <p14:creationId xmlns:p14="http://schemas.microsoft.com/office/powerpoint/2010/main" val="5940190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6-03 at 10.4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8" y="507218"/>
            <a:ext cx="5961486" cy="6260076"/>
          </a:xfrm>
          <a:prstGeom prst="rect">
            <a:avLst/>
          </a:prstGeom>
        </p:spPr>
      </p:pic>
      <p:sp>
        <p:nvSpPr>
          <p:cNvPr id="2" name="Title 1"/>
          <p:cNvSpPr>
            <a:spLocks noGrp="1"/>
          </p:cNvSpPr>
          <p:nvPr>
            <p:ph type="title"/>
          </p:nvPr>
        </p:nvSpPr>
        <p:spPr>
          <a:xfrm>
            <a:off x="457200" y="-152976"/>
            <a:ext cx="8229600" cy="1143000"/>
          </a:xfrm>
        </p:spPr>
        <p:txBody>
          <a:bodyPr>
            <a:noAutofit/>
          </a:bodyPr>
          <a:lstStyle/>
          <a:p>
            <a:r>
              <a:rPr lang="en-US" sz="2000" dirty="0" smtClean="0"/>
              <a:t>Fast Abundance Estimation Using Pseudo-alignments and Equivalence Classes</a:t>
            </a:r>
            <a:br>
              <a:rPr lang="en-US" sz="2000" dirty="0" smtClean="0"/>
            </a:br>
            <a:r>
              <a:rPr lang="en-US" sz="1800" dirty="0" smtClean="0"/>
              <a:t>(</a:t>
            </a:r>
            <a:r>
              <a:rPr lang="en-US" sz="1800" dirty="0" err="1" smtClean="0"/>
              <a:t>Kallisto</a:t>
            </a:r>
            <a:r>
              <a:rPr lang="en-US" sz="1800" dirty="0" smtClean="0"/>
              <a:t> software, Bray et al., NBT 2016)</a:t>
            </a:r>
            <a:endParaRPr lang="en-US" sz="1800" dirty="0"/>
          </a:p>
        </p:txBody>
      </p:sp>
      <p:sp>
        <p:nvSpPr>
          <p:cNvPr id="5" name="TextBox 4"/>
          <p:cNvSpPr txBox="1"/>
          <p:nvPr/>
        </p:nvSpPr>
        <p:spPr>
          <a:xfrm>
            <a:off x="6706470" y="6546797"/>
            <a:ext cx="2384186" cy="276999"/>
          </a:xfrm>
          <a:prstGeom prst="rect">
            <a:avLst/>
          </a:prstGeom>
          <a:noFill/>
        </p:spPr>
        <p:txBody>
          <a:bodyPr wrap="none" rtlCol="0">
            <a:spAutoFit/>
          </a:bodyPr>
          <a:lstStyle/>
          <a:p>
            <a:r>
              <a:rPr lang="en-US" sz="1200" dirty="0" smtClean="0"/>
              <a:t>Adapted from Fig 1 from Bray et al.</a:t>
            </a:r>
            <a:endParaRPr lang="en-US" sz="1200" dirty="0"/>
          </a:p>
        </p:txBody>
      </p:sp>
      <p:cxnSp>
        <p:nvCxnSpPr>
          <p:cNvPr id="7" name="Straight Connector 6"/>
          <p:cNvCxnSpPr/>
          <p:nvPr/>
        </p:nvCxnSpPr>
        <p:spPr>
          <a:xfrm>
            <a:off x="4313590" y="1118988"/>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314925" y="1310553"/>
            <a:ext cx="54269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46302" y="1504791"/>
            <a:ext cx="100438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6180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38738" y="203203"/>
            <a:ext cx="8062913" cy="500063"/>
          </a:xfrm>
          <a:prstGeom prst="rect">
            <a:avLst/>
          </a:prstGeom>
          <a:noFill/>
          <a:ln w="9525">
            <a:noFill/>
            <a:miter lim="800000"/>
            <a:headEnd/>
            <a:tailEnd/>
          </a:ln>
        </p:spPr>
        <p:txBody>
          <a:bodyPr/>
          <a:lstStyle/>
          <a:p>
            <a:pPr algn="ctr" eaLnBrk="0" hangingPunct="0"/>
            <a:r>
              <a:rPr lang="en-US" sz="3600" b="1" dirty="0" smtClean="0">
                <a:solidFill>
                  <a:srgbClr val="000000"/>
                </a:solidFill>
                <a:latin typeface="Calibri" pitchFamily="34" charset="0"/>
              </a:rPr>
              <a:t>Generating RNA-Seq:  </a:t>
            </a:r>
            <a:r>
              <a:rPr lang="en-US" sz="3600" b="1" i="1" dirty="0" smtClean="0">
                <a:solidFill>
                  <a:srgbClr val="000000"/>
                </a:solidFill>
                <a:latin typeface="Calibri" pitchFamily="34" charset="0"/>
              </a:rPr>
              <a:t>How to Choose?</a:t>
            </a:r>
            <a:endParaRPr lang="en-US" sz="3600" b="1" i="1" dirty="0">
              <a:solidFill>
                <a:srgbClr val="000000"/>
              </a:solidFill>
              <a:latin typeface="Calibri" pitchFamily="34" charset="0"/>
            </a:endParaRPr>
          </a:p>
          <a:p>
            <a:pPr eaLnBrk="0" hangingPunct="0"/>
            <a:endParaRPr lang="en-US" sz="3600" b="1" dirty="0">
              <a:solidFill>
                <a:srgbClr val="FFFFFF"/>
              </a:solidFill>
              <a:latin typeface="Calibri" pitchFamily="34" charset="0"/>
            </a:endParaRPr>
          </a:p>
        </p:txBody>
      </p:sp>
      <p:grpSp>
        <p:nvGrpSpPr>
          <p:cNvPr id="2" name="Group 26"/>
          <p:cNvGrpSpPr/>
          <p:nvPr/>
        </p:nvGrpSpPr>
        <p:grpSpPr>
          <a:xfrm>
            <a:off x="301496" y="2443784"/>
            <a:ext cx="1727199" cy="1986332"/>
            <a:chOff x="425321" y="2746056"/>
            <a:chExt cx="1727199" cy="1986332"/>
          </a:xfrm>
        </p:grpSpPr>
        <p:pic>
          <p:nvPicPr>
            <p:cNvPr id="2050" name="Picture 2" descr="http://www.biotechniques.com/multimedia/archive/00083/seq2000_83626a.JPG"/>
            <p:cNvPicPr>
              <a:picLocks noChangeAspect="1" noChangeArrowheads="1"/>
            </p:cNvPicPr>
            <p:nvPr/>
          </p:nvPicPr>
          <p:blipFill>
            <a:blip r:embed="rId3"/>
            <a:srcRect/>
            <a:stretch>
              <a:fillRect/>
            </a:stretch>
          </p:blipFill>
          <p:spPr bwMode="auto">
            <a:xfrm>
              <a:off x="425321" y="2746056"/>
              <a:ext cx="1727199" cy="1600200"/>
            </a:xfrm>
            <a:prstGeom prst="rect">
              <a:avLst/>
            </a:prstGeom>
            <a:noFill/>
          </p:spPr>
        </p:pic>
        <p:sp>
          <p:nvSpPr>
            <p:cNvPr id="16" name="TextBox 15"/>
            <p:cNvSpPr txBox="1"/>
            <p:nvPr/>
          </p:nvSpPr>
          <p:spPr>
            <a:xfrm>
              <a:off x="799784" y="4270723"/>
              <a:ext cx="1225015" cy="461665"/>
            </a:xfrm>
            <a:prstGeom prst="rect">
              <a:avLst/>
            </a:prstGeom>
            <a:noFill/>
          </p:spPr>
          <p:txBody>
            <a:bodyPr wrap="none" rtlCol="0">
              <a:spAutoFit/>
            </a:bodyPr>
            <a:lstStyle/>
            <a:p>
              <a:r>
                <a:rPr lang="en-US" b="1" dirty="0" smtClean="0">
                  <a:solidFill>
                    <a:srgbClr val="000000"/>
                  </a:solidFill>
                  <a:latin typeface="Calibri" pitchFamily="34" charset="0"/>
                </a:rPr>
                <a:t>Illumina</a:t>
              </a:r>
              <a:endParaRPr lang="en-US" b="1" dirty="0">
                <a:solidFill>
                  <a:srgbClr val="000000"/>
                </a:solidFill>
                <a:latin typeface="Calibri" pitchFamily="34" charset="0"/>
              </a:endParaRPr>
            </a:p>
          </p:txBody>
        </p:sp>
      </p:grpSp>
      <p:grpSp>
        <p:nvGrpSpPr>
          <p:cNvPr id="3" name="Group 27"/>
          <p:cNvGrpSpPr/>
          <p:nvPr/>
        </p:nvGrpSpPr>
        <p:grpSpPr>
          <a:xfrm>
            <a:off x="2690099" y="2443784"/>
            <a:ext cx="1878495" cy="1986332"/>
            <a:chOff x="2733731" y="2746056"/>
            <a:chExt cx="1878495" cy="1986332"/>
          </a:xfrm>
        </p:grpSpPr>
        <p:pic>
          <p:nvPicPr>
            <p:cNvPr id="2052" name="Picture 4" descr="http://t1.gstatic.com/images?q=tbn:ANd9GcSRZA4_Rkij4QtZV16O0dsJLJhWmb7OmtGpbR-90wLfmSYIJAD4"/>
            <p:cNvPicPr>
              <a:picLocks noChangeAspect="1" noChangeArrowheads="1"/>
            </p:cNvPicPr>
            <p:nvPr/>
          </p:nvPicPr>
          <p:blipFill>
            <a:blip r:embed="rId4"/>
            <a:srcRect/>
            <a:stretch>
              <a:fillRect/>
            </a:stretch>
          </p:blipFill>
          <p:spPr bwMode="auto">
            <a:xfrm>
              <a:off x="2733731" y="2746056"/>
              <a:ext cx="1878495" cy="1600200"/>
            </a:xfrm>
            <a:prstGeom prst="rect">
              <a:avLst/>
            </a:prstGeom>
            <a:noFill/>
          </p:spPr>
        </p:pic>
        <p:sp>
          <p:nvSpPr>
            <p:cNvPr id="17" name="TextBox 16"/>
            <p:cNvSpPr txBox="1"/>
            <p:nvPr/>
          </p:nvSpPr>
          <p:spPr>
            <a:xfrm>
              <a:off x="3481586" y="4270723"/>
              <a:ext cx="651140" cy="461665"/>
            </a:xfrm>
            <a:prstGeom prst="rect">
              <a:avLst/>
            </a:prstGeom>
            <a:noFill/>
          </p:spPr>
          <p:txBody>
            <a:bodyPr wrap="none" rtlCol="0">
              <a:spAutoFit/>
            </a:bodyPr>
            <a:lstStyle/>
            <a:p>
              <a:r>
                <a:rPr lang="en-US" b="1" dirty="0" smtClean="0">
                  <a:solidFill>
                    <a:srgbClr val="000000"/>
                  </a:solidFill>
                  <a:latin typeface="Calibri" pitchFamily="34" charset="0"/>
                </a:rPr>
                <a:t>454</a:t>
              </a:r>
              <a:endParaRPr lang="en-US" b="1" dirty="0">
                <a:solidFill>
                  <a:srgbClr val="000000"/>
                </a:solidFill>
                <a:latin typeface="Calibri" pitchFamily="34" charset="0"/>
              </a:endParaRPr>
            </a:p>
          </p:txBody>
        </p:sp>
      </p:grpSp>
      <p:grpSp>
        <p:nvGrpSpPr>
          <p:cNvPr id="4" name="Group 28"/>
          <p:cNvGrpSpPr/>
          <p:nvPr/>
        </p:nvGrpSpPr>
        <p:grpSpPr>
          <a:xfrm>
            <a:off x="5229998" y="2443784"/>
            <a:ext cx="1593088" cy="1986332"/>
            <a:chOff x="5215051" y="2746056"/>
            <a:chExt cx="1593088" cy="1986332"/>
          </a:xfrm>
        </p:grpSpPr>
        <p:pic>
          <p:nvPicPr>
            <p:cNvPr id="2054" name="Picture 6" descr="http://t1.gstatic.com/images?q=tbn:ANd9GcSCMiRkVHLGMJONmq4o48hlfvp3tLceBnVWqZGvoP0RRMDlWtruZA"/>
            <p:cNvPicPr>
              <a:picLocks noChangeAspect="1" noChangeArrowheads="1"/>
            </p:cNvPicPr>
            <p:nvPr/>
          </p:nvPicPr>
          <p:blipFill>
            <a:blip r:embed="rId5"/>
            <a:srcRect/>
            <a:stretch>
              <a:fillRect/>
            </a:stretch>
          </p:blipFill>
          <p:spPr bwMode="auto">
            <a:xfrm>
              <a:off x="5215051" y="2746056"/>
              <a:ext cx="1593088" cy="1600200"/>
            </a:xfrm>
            <a:prstGeom prst="rect">
              <a:avLst/>
            </a:prstGeom>
            <a:noFill/>
          </p:spPr>
        </p:pic>
        <p:sp>
          <p:nvSpPr>
            <p:cNvPr id="18" name="TextBox 17"/>
            <p:cNvSpPr txBox="1"/>
            <p:nvPr/>
          </p:nvSpPr>
          <p:spPr>
            <a:xfrm>
              <a:off x="5656349" y="4270723"/>
              <a:ext cx="938077" cy="461665"/>
            </a:xfrm>
            <a:prstGeom prst="rect">
              <a:avLst/>
            </a:prstGeom>
            <a:noFill/>
          </p:spPr>
          <p:txBody>
            <a:bodyPr wrap="none" rtlCol="0">
              <a:spAutoFit/>
            </a:bodyPr>
            <a:lstStyle/>
            <a:p>
              <a:r>
                <a:rPr lang="en-US" b="1" dirty="0" smtClean="0">
                  <a:solidFill>
                    <a:srgbClr val="000000"/>
                  </a:solidFill>
                  <a:latin typeface="Calibri" pitchFamily="34" charset="0"/>
                </a:rPr>
                <a:t>SOLiD</a:t>
              </a:r>
              <a:endParaRPr lang="en-US" b="1" dirty="0">
                <a:solidFill>
                  <a:srgbClr val="000000"/>
                </a:solidFill>
                <a:latin typeface="Calibri" pitchFamily="34" charset="0"/>
              </a:endParaRPr>
            </a:p>
          </p:txBody>
        </p:sp>
      </p:grpSp>
      <p:grpSp>
        <p:nvGrpSpPr>
          <p:cNvPr id="5" name="Group 29"/>
          <p:cNvGrpSpPr/>
          <p:nvPr/>
        </p:nvGrpSpPr>
        <p:grpSpPr>
          <a:xfrm>
            <a:off x="7484491" y="2443784"/>
            <a:ext cx="1245575" cy="1986332"/>
            <a:chOff x="7370191" y="2746056"/>
            <a:chExt cx="1245575" cy="1986332"/>
          </a:xfrm>
        </p:grpSpPr>
        <p:pic>
          <p:nvPicPr>
            <p:cNvPr id="2070" name="Picture 22" descr="https://www.technologyreview.com/files/13910/0108-Helios_x600.jpg"/>
            <p:cNvPicPr>
              <a:picLocks noChangeAspect="1" noChangeArrowheads="1"/>
            </p:cNvPicPr>
            <p:nvPr/>
          </p:nvPicPr>
          <p:blipFill>
            <a:blip r:embed="rId6"/>
            <a:srcRect/>
            <a:stretch>
              <a:fillRect/>
            </a:stretch>
          </p:blipFill>
          <p:spPr bwMode="auto">
            <a:xfrm>
              <a:off x="7370191" y="2746056"/>
              <a:ext cx="1217160" cy="1600200"/>
            </a:xfrm>
            <a:prstGeom prst="rect">
              <a:avLst/>
            </a:prstGeom>
            <a:noFill/>
          </p:spPr>
        </p:pic>
        <p:sp>
          <p:nvSpPr>
            <p:cNvPr id="19" name="TextBox 18"/>
            <p:cNvSpPr txBox="1"/>
            <p:nvPr/>
          </p:nvSpPr>
          <p:spPr>
            <a:xfrm>
              <a:off x="7515657" y="4270723"/>
              <a:ext cx="1100109" cy="461665"/>
            </a:xfrm>
            <a:prstGeom prst="rect">
              <a:avLst/>
            </a:prstGeom>
            <a:noFill/>
          </p:spPr>
          <p:txBody>
            <a:bodyPr wrap="none" rtlCol="0">
              <a:spAutoFit/>
            </a:bodyPr>
            <a:lstStyle/>
            <a:p>
              <a:r>
                <a:rPr lang="en-US" b="1" dirty="0" smtClean="0">
                  <a:solidFill>
                    <a:srgbClr val="000000"/>
                  </a:solidFill>
                  <a:latin typeface="Calibri" pitchFamily="34" charset="0"/>
                </a:rPr>
                <a:t>Helicos</a:t>
              </a:r>
              <a:endParaRPr lang="en-US" b="1" dirty="0">
                <a:solidFill>
                  <a:srgbClr val="000000"/>
                </a:solidFill>
                <a:latin typeface="Calibri" pitchFamily="34" charset="0"/>
              </a:endParaRPr>
            </a:p>
          </p:txBody>
        </p:sp>
      </p:grpSp>
      <p:grpSp>
        <p:nvGrpSpPr>
          <p:cNvPr id="9" name="Group 8"/>
          <p:cNvGrpSpPr/>
          <p:nvPr/>
        </p:nvGrpSpPr>
        <p:grpSpPr>
          <a:xfrm>
            <a:off x="3052422" y="4460227"/>
            <a:ext cx="2559099" cy="1960614"/>
            <a:chOff x="3409973" y="4762499"/>
            <a:chExt cx="2559099" cy="1960614"/>
          </a:xfrm>
        </p:grpSpPr>
        <p:pic>
          <p:nvPicPr>
            <p:cNvPr id="136196" name="Picture 4" descr="http://www.nature.com/nature/journal/v468/n7325/images/468854a-i1.0.jpg"/>
            <p:cNvPicPr>
              <a:picLocks noChangeAspect="1" noChangeArrowheads="1"/>
            </p:cNvPicPr>
            <p:nvPr/>
          </p:nvPicPr>
          <p:blipFill>
            <a:blip r:embed="rId7"/>
            <a:srcRect/>
            <a:stretch>
              <a:fillRect/>
            </a:stretch>
          </p:blipFill>
          <p:spPr bwMode="auto">
            <a:xfrm>
              <a:off x="3589729" y="4762499"/>
              <a:ext cx="2199587" cy="1600200"/>
            </a:xfrm>
            <a:prstGeom prst="rect">
              <a:avLst/>
            </a:prstGeom>
            <a:noFill/>
          </p:spPr>
        </p:pic>
        <p:sp>
          <p:nvSpPr>
            <p:cNvPr id="25" name="TextBox 24"/>
            <p:cNvSpPr txBox="1"/>
            <p:nvPr/>
          </p:nvSpPr>
          <p:spPr>
            <a:xfrm>
              <a:off x="3409973" y="6261448"/>
              <a:ext cx="2559099" cy="461665"/>
            </a:xfrm>
            <a:prstGeom prst="rect">
              <a:avLst/>
            </a:prstGeom>
            <a:noFill/>
          </p:spPr>
          <p:txBody>
            <a:bodyPr wrap="none" rtlCol="0">
              <a:spAutoFit/>
            </a:bodyPr>
            <a:lstStyle/>
            <a:p>
              <a:pPr algn="ctr"/>
              <a:r>
                <a:rPr lang="en-US" b="1" dirty="0" smtClean="0">
                  <a:solidFill>
                    <a:srgbClr val="000000"/>
                  </a:solidFill>
                  <a:latin typeface="Calibri" pitchFamily="34" charset="0"/>
                </a:rPr>
                <a:t>Pacific Biosciences</a:t>
              </a:r>
              <a:endParaRPr lang="en-US" b="1" dirty="0">
                <a:solidFill>
                  <a:srgbClr val="000000"/>
                </a:solidFill>
                <a:latin typeface="Calibri" pitchFamily="34" charset="0"/>
              </a:endParaRPr>
            </a:p>
          </p:txBody>
        </p:sp>
      </p:grpSp>
      <p:grpSp>
        <p:nvGrpSpPr>
          <p:cNvPr id="10" name="Group 9"/>
          <p:cNvGrpSpPr/>
          <p:nvPr/>
        </p:nvGrpSpPr>
        <p:grpSpPr>
          <a:xfrm>
            <a:off x="301496" y="4460227"/>
            <a:ext cx="2036617" cy="1960614"/>
            <a:chOff x="301496" y="4762499"/>
            <a:chExt cx="2036617" cy="1960614"/>
          </a:xfrm>
        </p:grpSpPr>
        <p:pic>
          <p:nvPicPr>
            <p:cNvPr id="136194" name="Picture 2" descr="ion-torrent-sequencer"/>
            <p:cNvPicPr>
              <a:picLocks noChangeAspect="1" noChangeArrowheads="1"/>
            </p:cNvPicPr>
            <p:nvPr/>
          </p:nvPicPr>
          <p:blipFill>
            <a:blip r:embed="rId8"/>
            <a:srcRect/>
            <a:stretch>
              <a:fillRect/>
            </a:stretch>
          </p:blipFill>
          <p:spPr bwMode="auto">
            <a:xfrm>
              <a:off x="301496" y="4762499"/>
              <a:ext cx="2036617" cy="1600200"/>
            </a:xfrm>
            <a:prstGeom prst="rect">
              <a:avLst/>
            </a:prstGeom>
            <a:noFill/>
          </p:spPr>
        </p:pic>
        <p:sp>
          <p:nvSpPr>
            <p:cNvPr id="26" name="TextBox 25"/>
            <p:cNvSpPr txBox="1"/>
            <p:nvPr/>
          </p:nvSpPr>
          <p:spPr>
            <a:xfrm>
              <a:off x="521797" y="6261448"/>
              <a:ext cx="1596014" cy="461665"/>
            </a:xfrm>
            <a:prstGeom prst="rect">
              <a:avLst/>
            </a:prstGeom>
            <a:noFill/>
          </p:spPr>
          <p:txBody>
            <a:bodyPr wrap="none" rtlCol="0">
              <a:spAutoFit/>
            </a:bodyPr>
            <a:lstStyle/>
            <a:p>
              <a:pPr algn="ctr"/>
              <a:r>
                <a:rPr lang="en-US" b="1" dirty="0" smtClean="0">
                  <a:solidFill>
                    <a:srgbClr val="000000"/>
                  </a:solidFill>
                  <a:latin typeface="Calibri" pitchFamily="34" charset="0"/>
                </a:rPr>
                <a:t>Ion Torrent</a:t>
              </a:r>
              <a:endParaRPr lang="en-US" b="1" dirty="0">
                <a:solidFill>
                  <a:srgbClr val="000000"/>
                </a:solidFill>
                <a:latin typeface="Calibri" pitchFamily="34" charset="0"/>
              </a:endParaRPr>
            </a:p>
          </p:txBody>
        </p:sp>
      </p:grpSp>
      <p:grpSp>
        <p:nvGrpSpPr>
          <p:cNvPr id="11" name="Group 10"/>
          <p:cNvGrpSpPr/>
          <p:nvPr/>
        </p:nvGrpSpPr>
        <p:grpSpPr>
          <a:xfrm>
            <a:off x="6325830" y="4460227"/>
            <a:ext cx="2657475" cy="1960614"/>
            <a:chOff x="6973530" y="4762499"/>
            <a:chExt cx="2657475" cy="1960614"/>
          </a:xfrm>
        </p:grpSpPr>
        <p:pic>
          <p:nvPicPr>
            <p:cNvPr id="1026"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r="18839" b="26801"/>
            <a:stretch/>
          </p:blipFill>
          <p:spPr bwMode="auto">
            <a:xfrm>
              <a:off x="6973530" y="4762499"/>
              <a:ext cx="265747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7099662" y="6261448"/>
              <a:ext cx="2405210" cy="461665"/>
            </a:xfrm>
            <a:prstGeom prst="rect">
              <a:avLst/>
            </a:prstGeom>
            <a:noFill/>
          </p:spPr>
          <p:txBody>
            <a:bodyPr wrap="none" rtlCol="0">
              <a:spAutoFit/>
            </a:bodyPr>
            <a:lstStyle/>
            <a:p>
              <a:pPr algn="ctr"/>
              <a:r>
                <a:rPr lang="en-US" b="1" dirty="0" smtClean="0">
                  <a:solidFill>
                    <a:srgbClr val="000000"/>
                  </a:solidFill>
                  <a:latin typeface="Calibri" pitchFamily="34" charset="0"/>
                </a:rPr>
                <a:t>Oxford Nanopore</a:t>
              </a:r>
              <a:endParaRPr lang="en-US" b="1" dirty="0">
                <a:solidFill>
                  <a:srgbClr val="000000"/>
                </a:solidFill>
                <a:latin typeface="Calibri" pitchFamily="34" charset="0"/>
              </a:endParaRPr>
            </a:p>
          </p:txBody>
        </p:sp>
      </p:grpSp>
      <p:sp>
        <p:nvSpPr>
          <p:cNvPr id="7" name="TextBox 6"/>
          <p:cNvSpPr txBox="1"/>
          <p:nvPr/>
        </p:nvSpPr>
        <p:spPr>
          <a:xfrm>
            <a:off x="2338113" y="1212247"/>
            <a:ext cx="4533212" cy="461665"/>
          </a:xfrm>
          <a:prstGeom prst="rect">
            <a:avLst/>
          </a:prstGeom>
          <a:noFill/>
        </p:spPr>
        <p:txBody>
          <a:bodyPr wrap="none" rtlCol="0">
            <a:spAutoFit/>
          </a:bodyPr>
          <a:lstStyle/>
          <a:p>
            <a:r>
              <a:rPr lang="en-US" sz="2400" dirty="0" smtClean="0"/>
              <a:t>Popular choices for RNA-</a:t>
            </a:r>
            <a:r>
              <a:rPr lang="en-US" sz="2400" dirty="0" err="1" smtClean="0"/>
              <a:t>Seq</a:t>
            </a:r>
            <a:r>
              <a:rPr lang="en-US" sz="2400" dirty="0" smtClean="0"/>
              <a:t> today</a:t>
            </a:r>
            <a:endParaRPr lang="en-US" sz="2400" dirty="0"/>
          </a:p>
        </p:txBody>
      </p:sp>
      <p:sp>
        <p:nvSpPr>
          <p:cNvPr id="8" name="Rectangle 7"/>
          <p:cNvSpPr/>
          <p:nvPr/>
        </p:nvSpPr>
        <p:spPr>
          <a:xfrm>
            <a:off x="2632375" y="1933661"/>
            <a:ext cx="6293206" cy="245316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4876" y="1889786"/>
            <a:ext cx="2183238" cy="646331"/>
          </a:xfrm>
          <a:prstGeom prst="rect">
            <a:avLst/>
          </a:prstGeom>
          <a:noFill/>
        </p:spPr>
        <p:txBody>
          <a:bodyPr wrap="square" rtlCol="0">
            <a:spAutoFit/>
          </a:bodyPr>
          <a:lstStyle/>
          <a:p>
            <a:pPr algn="ctr"/>
            <a:r>
              <a:rPr lang="en-US" dirty="0" smtClean="0"/>
              <a:t>[Current RNA-</a:t>
            </a:r>
            <a:r>
              <a:rPr lang="en-US" dirty="0" err="1" smtClean="0"/>
              <a:t>Seq</a:t>
            </a:r>
            <a:r>
              <a:rPr lang="en-US" dirty="0" smtClean="0"/>
              <a:t> workhorse]</a:t>
            </a:r>
            <a:endParaRPr lang="en-US" dirty="0"/>
          </a:p>
        </p:txBody>
      </p:sp>
      <p:sp>
        <p:nvSpPr>
          <p:cNvPr id="28" name="TextBox 27"/>
          <p:cNvSpPr txBox="1"/>
          <p:nvPr/>
        </p:nvSpPr>
        <p:spPr>
          <a:xfrm>
            <a:off x="3023560" y="4029113"/>
            <a:ext cx="3051996" cy="646331"/>
          </a:xfrm>
          <a:prstGeom prst="rect">
            <a:avLst/>
          </a:prstGeom>
          <a:solidFill>
            <a:srgbClr val="FFFFFF"/>
          </a:solidFill>
        </p:spPr>
        <p:txBody>
          <a:bodyPr wrap="square" rtlCol="0">
            <a:spAutoFit/>
          </a:bodyPr>
          <a:lstStyle/>
          <a:p>
            <a:pPr algn="ctr"/>
            <a:r>
              <a:rPr lang="en-US" dirty="0" smtClean="0"/>
              <a:t>[</a:t>
            </a:r>
            <a:r>
              <a:rPr lang="en-US" dirty="0"/>
              <a:t>F</a:t>
            </a:r>
            <a:r>
              <a:rPr lang="en-US" dirty="0" smtClean="0"/>
              <a:t>ull-length single</a:t>
            </a:r>
            <a:br>
              <a:rPr lang="en-US" dirty="0" smtClean="0"/>
            </a:br>
            <a:r>
              <a:rPr lang="en-US" dirty="0" smtClean="0"/>
              <a:t> molecule sequencing]</a:t>
            </a:r>
            <a:endParaRPr lang="en-US" dirty="0"/>
          </a:p>
        </p:txBody>
      </p:sp>
      <p:sp>
        <p:nvSpPr>
          <p:cNvPr id="13" name="TextBox 12"/>
          <p:cNvSpPr txBox="1"/>
          <p:nvPr/>
        </p:nvSpPr>
        <p:spPr>
          <a:xfrm>
            <a:off x="6299672" y="3521727"/>
            <a:ext cx="2814448" cy="923330"/>
          </a:xfrm>
          <a:prstGeom prst="rect">
            <a:avLst/>
          </a:prstGeom>
          <a:solidFill>
            <a:srgbClr val="FFFFFF"/>
          </a:solidFill>
        </p:spPr>
        <p:txBody>
          <a:bodyPr wrap="square" rtlCol="0">
            <a:spAutoFit/>
          </a:bodyPr>
          <a:lstStyle/>
          <a:p>
            <a:r>
              <a:rPr lang="en-US" dirty="0" smtClean="0"/>
              <a:t>[</a:t>
            </a:r>
            <a:r>
              <a:rPr lang="en-US" dirty="0"/>
              <a:t>N</a:t>
            </a:r>
            <a:r>
              <a:rPr lang="en-US" dirty="0" smtClean="0"/>
              <a:t>ewly emerging technology for full-length single molecule sequencing]</a:t>
            </a:r>
            <a:endParaRPr lang="en-US" dirty="0"/>
          </a:p>
        </p:txBody>
      </p:sp>
      <p:sp>
        <p:nvSpPr>
          <p:cNvPr id="14" name="Rectangle 13"/>
          <p:cNvSpPr/>
          <p:nvPr/>
        </p:nvSpPr>
        <p:spPr>
          <a:xfrm>
            <a:off x="0" y="1673912"/>
            <a:ext cx="2338114"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047759" y="3968451"/>
            <a:ext cx="2913769" cy="27129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272777" y="3521727"/>
            <a:ext cx="2841342" cy="289911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715644"/>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99842" y="2378509"/>
            <a:ext cx="5387313" cy="2878494"/>
          </a:xfrm>
        </p:spPr>
        <p:txBody>
          <a:bodyPr/>
          <a:lstStyle/>
          <a:p>
            <a:pPr marL="0" indent="0" algn="ctr">
              <a:buNone/>
            </a:pPr>
            <a:r>
              <a:rPr lang="en-US" dirty="0" smtClean="0"/>
              <a:t>Differential Expression Analysis Using RNA-Seq</a:t>
            </a:r>
            <a:endParaRPr lang="en-US" dirty="0"/>
          </a:p>
        </p:txBody>
      </p:sp>
    </p:spTree>
    <p:extLst>
      <p:ext uri="{BB962C8B-B14F-4D97-AF65-F5344CB8AC3E}">
        <p14:creationId xmlns:p14="http://schemas.microsoft.com/office/powerpoint/2010/main" val="416121804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3482"/>
            <a:ext cx="8229600" cy="1143000"/>
          </a:xfrm>
        </p:spPr>
        <p:txBody>
          <a:bodyPr>
            <a:noAutofit/>
          </a:bodyPr>
          <a:lstStyle/>
          <a:p>
            <a:r>
              <a:rPr lang="en-US" sz="3200" dirty="0" smtClean="0"/>
              <a:t>Why cross-sample normalization is important</a:t>
            </a:r>
            <a:endParaRPr lang="en-US" sz="3200" dirty="0"/>
          </a:p>
        </p:txBody>
      </p:sp>
      <p:grpSp>
        <p:nvGrpSpPr>
          <p:cNvPr id="60" name="Group 59"/>
          <p:cNvGrpSpPr/>
          <p:nvPr/>
        </p:nvGrpSpPr>
        <p:grpSpPr>
          <a:xfrm>
            <a:off x="600813" y="885362"/>
            <a:ext cx="1954151" cy="3887299"/>
            <a:chOff x="600813" y="885362"/>
            <a:chExt cx="1954151" cy="3887299"/>
          </a:xfrm>
        </p:grpSpPr>
        <p:sp>
          <p:nvSpPr>
            <p:cNvPr id="4" name="Rectangle 3"/>
            <p:cNvSpPr/>
            <p:nvPr/>
          </p:nvSpPr>
          <p:spPr>
            <a:xfrm>
              <a:off x="922900" y="2383082"/>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01895" y="2383083"/>
              <a:ext cx="360782" cy="18551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501895" y="2065615"/>
              <a:ext cx="360782" cy="317467"/>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22900" y="1531695"/>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rot="18944497">
              <a:off x="619841" y="4345608"/>
              <a:ext cx="634271" cy="369332"/>
            </a:xfrm>
            <a:prstGeom prst="rect">
              <a:avLst/>
            </a:prstGeom>
            <a:noFill/>
          </p:spPr>
          <p:txBody>
            <a:bodyPr wrap="none" rtlCol="0">
              <a:spAutoFit/>
            </a:bodyPr>
            <a:lstStyle/>
            <a:p>
              <a:r>
                <a:rPr lang="en-US" dirty="0" smtClean="0"/>
                <a:t>Liver</a:t>
              </a:r>
              <a:endParaRPr lang="en-US" dirty="0"/>
            </a:p>
          </p:txBody>
        </p:sp>
        <p:sp>
          <p:nvSpPr>
            <p:cNvPr id="9" name="TextBox 8"/>
            <p:cNvSpPr txBox="1"/>
            <p:nvPr/>
          </p:nvSpPr>
          <p:spPr>
            <a:xfrm rot="18944497">
              <a:off x="1075407" y="4403329"/>
              <a:ext cx="819455" cy="369332"/>
            </a:xfrm>
            <a:prstGeom prst="rect">
              <a:avLst/>
            </a:prstGeom>
            <a:noFill/>
          </p:spPr>
          <p:txBody>
            <a:bodyPr wrap="none" rtlCol="0">
              <a:spAutoFit/>
            </a:bodyPr>
            <a:lstStyle/>
            <a:p>
              <a:r>
                <a:rPr lang="en-US" dirty="0" smtClean="0"/>
                <a:t>Kidney</a:t>
              </a:r>
              <a:endParaRPr lang="en-US" dirty="0"/>
            </a:p>
          </p:txBody>
        </p:sp>
        <p:sp>
          <p:nvSpPr>
            <p:cNvPr id="10" name="TextBox 9"/>
            <p:cNvSpPr txBox="1"/>
            <p:nvPr/>
          </p:nvSpPr>
          <p:spPr>
            <a:xfrm>
              <a:off x="600813" y="885362"/>
              <a:ext cx="1954151" cy="646331"/>
            </a:xfrm>
            <a:prstGeom prst="rect">
              <a:avLst/>
            </a:prstGeom>
            <a:noFill/>
          </p:spPr>
          <p:txBody>
            <a:bodyPr wrap="square" rtlCol="0">
              <a:spAutoFit/>
            </a:bodyPr>
            <a:lstStyle/>
            <a:p>
              <a:pPr algn="ctr"/>
              <a:r>
                <a:rPr lang="en-US" dirty="0" smtClean="0"/>
                <a:t>Absolute RNA quantities per cell</a:t>
              </a:r>
              <a:endParaRPr lang="en-US" dirty="0"/>
            </a:p>
          </p:txBody>
        </p:sp>
      </p:grpSp>
      <p:grpSp>
        <p:nvGrpSpPr>
          <p:cNvPr id="61" name="Group 60"/>
          <p:cNvGrpSpPr/>
          <p:nvPr/>
        </p:nvGrpSpPr>
        <p:grpSpPr>
          <a:xfrm>
            <a:off x="38100" y="5055397"/>
            <a:ext cx="4679812" cy="1742839"/>
            <a:chOff x="38100" y="5055397"/>
            <a:chExt cx="4679812" cy="1742839"/>
          </a:xfrm>
        </p:grpSpPr>
        <p:sp>
          <p:nvSpPr>
            <p:cNvPr id="29" name="TextBox 28"/>
            <p:cNvSpPr txBox="1"/>
            <p:nvPr/>
          </p:nvSpPr>
          <p:spPr>
            <a:xfrm>
              <a:off x="38100" y="5055397"/>
              <a:ext cx="4679812" cy="369332"/>
            </a:xfrm>
            <a:prstGeom prst="rect">
              <a:avLst/>
            </a:prstGeom>
            <a:noFill/>
          </p:spPr>
          <p:txBody>
            <a:bodyPr wrap="none" rtlCol="0">
              <a:spAutoFit/>
            </a:bodyPr>
            <a:lstStyle/>
            <a:p>
              <a:r>
                <a:rPr lang="en-US" dirty="0" err="1" smtClean="0"/>
                <a:t>eg</a:t>
              </a:r>
              <a:r>
                <a:rPr lang="en-US" dirty="0" smtClean="0"/>
                <a:t>. Some housekeeping gene’s expression level:</a:t>
              </a:r>
              <a:endParaRPr lang="en-US" dirty="0"/>
            </a:p>
          </p:txBody>
        </p:sp>
        <p:grpSp>
          <p:nvGrpSpPr>
            <p:cNvPr id="43" name="Group 42"/>
            <p:cNvGrpSpPr/>
            <p:nvPr/>
          </p:nvGrpSpPr>
          <p:grpSpPr>
            <a:xfrm>
              <a:off x="243339" y="5424729"/>
              <a:ext cx="1619338" cy="1373507"/>
              <a:chOff x="243339" y="5424729"/>
              <a:chExt cx="1619338" cy="1373507"/>
            </a:xfrm>
          </p:grpSpPr>
          <p:cxnSp>
            <p:nvCxnSpPr>
              <p:cNvPr id="33" name="Straight Connector 32"/>
              <p:cNvCxnSpPr/>
              <p:nvPr/>
            </p:nvCxnSpPr>
            <p:spPr>
              <a:xfrm>
                <a:off x="913398"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rot="16200000">
                <a:off x="12209" y="5694548"/>
                <a:ext cx="985479" cy="523220"/>
              </a:xfrm>
              <a:prstGeom prst="rect">
                <a:avLst/>
              </a:prstGeom>
              <a:noFill/>
            </p:spPr>
            <p:txBody>
              <a:bodyPr wrap="none" rtlCol="0">
                <a:spAutoFit/>
              </a:bodyPr>
              <a:lstStyle/>
              <a:p>
                <a:endParaRPr lang="en-US" sz="1400" b="1" dirty="0"/>
              </a:p>
              <a:p>
                <a:r>
                  <a:rPr lang="en-US" sz="1400" b="1" dirty="0"/>
                  <a:t>E</a:t>
                </a:r>
                <a:r>
                  <a:rPr lang="en-US" sz="1400" b="1" dirty="0" smtClean="0"/>
                  <a:t>xpression</a:t>
                </a:r>
                <a:endParaRPr lang="en-US" sz="1400" b="1" dirty="0"/>
              </a:p>
            </p:txBody>
          </p:sp>
          <p:sp>
            <p:nvSpPr>
              <p:cNvPr id="41" name="TextBox 40"/>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42" name="TextBox 41"/>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4" name="Group 63"/>
          <p:cNvGrpSpPr/>
          <p:nvPr/>
        </p:nvGrpSpPr>
        <p:grpSpPr>
          <a:xfrm>
            <a:off x="3050690" y="752669"/>
            <a:ext cx="2162397" cy="6097907"/>
            <a:chOff x="3050690" y="752669"/>
            <a:chExt cx="2162397" cy="6097907"/>
          </a:xfrm>
        </p:grpSpPr>
        <p:grpSp>
          <p:nvGrpSpPr>
            <p:cNvPr id="62" name="Group 61"/>
            <p:cNvGrpSpPr/>
            <p:nvPr/>
          </p:nvGrpSpPr>
          <p:grpSpPr>
            <a:xfrm>
              <a:off x="3318487" y="752669"/>
              <a:ext cx="1894600" cy="4019992"/>
              <a:chOff x="3318487" y="752669"/>
              <a:chExt cx="1894600" cy="4019992"/>
            </a:xfrm>
          </p:grpSpPr>
          <p:grpSp>
            <p:nvGrpSpPr>
              <p:cNvPr id="18" name="Group 17"/>
              <p:cNvGrpSpPr/>
              <p:nvPr/>
            </p:nvGrpSpPr>
            <p:grpSpPr>
              <a:xfrm>
                <a:off x="4404937" y="1733719"/>
                <a:ext cx="360782" cy="2504542"/>
                <a:chOff x="4261324" y="2880346"/>
                <a:chExt cx="360782" cy="2221650"/>
              </a:xfrm>
            </p:grpSpPr>
            <p:sp>
              <p:nvSpPr>
                <p:cNvPr id="12" name="Rectangle 11"/>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3825942" y="1733719"/>
                <a:ext cx="360782" cy="2482012"/>
                <a:chOff x="3682329" y="2395430"/>
                <a:chExt cx="360782" cy="2684036"/>
              </a:xfrm>
            </p:grpSpPr>
            <p:sp>
              <p:nvSpPr>
                <p:cNvPr id="11" name="Rectangle 10"/>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rot="18944497">
                <a:off x="3522883" y="4345608"/>
                <a:ext cx="634271" cy="369332"/>
              </a:xfrm>
              <a:prstGeom prst="rect">
                <a:avLst/>
              </a:prstGeom>
              <a:noFill/>
            </p:spPr>
            <p:txBody>
              <a:bodyPr wrap="none" rtlCol="0">
                <a:spAutoFit/>
              </a:bodyPr>
              <a:lstStyle/>
              <a:p>
                <a:r>
                  <a:rPr lang="en-US" dirty="0" smtClean="0"/>
                  <a:t>Liver</a:t>
                </a:r>
                <a:endParaRPr lang="en-US" dirty="0"/>
              </a:p>
            </p:txBody>
          </p:sp>
          <p:sp>
            <p:nvSpPr>
              <p:cNvPr id="16" name="TextBox 15"/>
              <p:cNvSpPr txBox="1"/>
              <p:nvPr/>
            </p:nvSpPr>
            <p:spPr>
              <a:xfrm rot="18944497">
                <a:off x="3978449" y="4403329"/>
                <a:ext cx="819455" cy="369332"/>
              </a:xfrm>
              <a:prstGeom prst="rect">
                <a:avLst/>
              </a:prstGeom>
              <a:noFill/>
            </p:spPr>
            <p:txBody>
              <a:bodyPr wrap="none" rtlCol="0">
                <a:spAutoFit/>
              </a:bodyPr>
              <a:lstStyle/>
              <a:p>
                <a:r>
                  <a:rPr lang="en-US" dirty="0" smtClean="0"/>
                  <a:t>Kidney</a:t>
                </a:r>
                <a:endParaRPr lang="en-US" dirty="0"/>
              </a:p>
            </p:txBody>
          </p:sp>
          <p:sp>
            <p:nvSpPr>
              <p:cNvPr id="19" name="TextBox 18"/>
              <p:cNvSpPr txBox="1"/>
              <p:nvPr/>
            </p:nvSpPr>
            <p:spPr>
              <a:xfrm>
                <a:off x="3318487" y="752669"/>
                <a:ext cx="1894600" cy="923330"/>
              </a:xfrm>
              <a:prstGeom prst="rect">
                <a:avLst/>
              </a:prstGeom>
              <a:noFill/>
            </p:spPr>
            <p:txBody>
              <a:bodyPr wrap="square" rtlCol="0">
                <a:spAutoFit/>
              </a:bodyPr>
              <a:lstStyle/>
              <a:p>
                <a:pPr algn="ctr"/>
                <a:r>
                  <a:rPr lang="en-US" dirty="0" smtClean="0"/>
                  <a:t>Measured relative abundance via RNA-</a:t>
                </a:r>
                <a:r>
                  <a:rPr lang="en-US" dirty="0" err="1" smtClean="0"/>
                  <a:t>Seq</a:t>
                </a:r>
                <a:endParaRPr lang="en-US" dirty="0"/>
              </a:p>
            </p:txBody>
          </p:sp>
        </p:grpSp>
        <p:grpSp>
          <p:nvGrpSpPr>
            <p:cNvPr id="44" name="Group 43"/>
            <p:cNvGrpSpPr/>
            <p:nvPr/>
          </p:nvGrpSpPr>
          <p:grpSpPr>
            <a:xfrm>
              <a:off x="3050690" y="5463209"/>
              <a:ext cx="1733505" cy="1387367"/>
              <a:chOff x="129172" y="5410869"/>
              <a:chExt cx="1733505" cy="1387367"/>
            </a:xfrm>
          </p:grpSpPr>
          <p:cxnSp>
            <p:nvCxnSpPr>
              <p:cNvPr id="45" name="Straight Connector 44"/>
              <p:cNvCxnSpPr/>
              <p:nvPr/>
            </p:nvCxnSpPr>
            <p:spPr>
              <a:xfrm>
                <a:off x="913398" y="606611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6200000">
                <a:off x="-162579" y="5702620"/>
                <a:ext cx="1106722" cy="523220"/>
              </a:xfrm>
              <a:prstGeom prst="rect">
                <a:avLst/>
              </a:prstGeom>
              <a:noFill/>
            </p:spPr>
            <p:txBody>
              <a:bodyPr wrap="square" rtlCol="0">
                <a:spAutoFit/>
              </a:bodyPr>
              <a:lstStyle/>
              <a:p>
                <a:pPr algn="ctr"/>
                <a:r>
                  <a:rPr lang="en-US" sz="1400" b="1" dirty="0" smtClean="0"/>
                  <a:t>Relative </a:t>
                </a:r>
                <a:br>
                  <a:rPr lang="en-US" sz="1400" b="1" dirty="0" smtClean="0"/>
                </a:br>
                <a:r>
                  <a:rPr lang="en-US" sz="1400" b="1" dirty="0" err="1" smtClean="0"/>
                  <a:t>Experssion</a:t>
                </a:r>
                <a:endParaRPr lang="en-US" sz="1400" b="1" dirty="0"/>
              </a:p>
            </p:txBody>
          </p:sp>
          <p:sp>
            <p:nvSpPr>
              <p:cNvPr id="50" name="TextBox 49"/>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1" name="TextBox 50"/>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grpSp>
        <p:nvGrpSpPr>
          <p:cNvPr id="65" name="Group 64"/>
          <p:cNvGrpSpPr/>
          <p:nvPr/>
        </p:nvGrpSpPr>
        <p:grpSpPr>
          <a:xfrm>
            <a:off x="6151566" y="752669"/>
            <a:ext cx="2481142" cy="6087802"/>
            <a:chOff x="6151566" y="752669"/>
            <a:chExt cx="2481142" cy="6087802"/>
          </a:xfrm>
        </p:grpSpPr>
        <p:grpSp>
          <p:nvGrpSpPr>
            <p:cNvPr id="63" name="Group 62"/>
            <p:cNvGrpSpPr/>
            <p:nvPr/>
          </p:nvGrpSpPr>
          <p:grpSpPr>
            <a:xfrm>
              <a:off x="6449026" y="752669"/>
              <a:ext cx="2183682" cy="4050052"/>
              <a:chOff x="6449026" y="752669"/>
              <a:chExt cx="2183682" cy="4050052"/>
            </a:xfrm>
          </p:grpSpPr>
          <p:grpSp>
            <p:nvGrpSpPr>
              <p:cNvPr id="20" name="Group 19"/>
              <p:cNvGrpSpPr/>
              <p:nvPr/>
            </p:nvGrpSpPr>
            <p:grpSpPr>
              <a:xfrm>
                <a:off x="7587900" y="2551083"/>
                <a:ext cx="360782" cy="1717238"/>
                <a:chOff x="4261324" y="2880346"/>
                <a:chExt cx="360782" cy="2221650"/>
              </a:xfrm>
            </p:grpSpPr>
            <p:sp>
              <p:nvSpPr>
                <p:cNvPr id="21" name="Rectangle 20"/>
                <p:cNvSpPr/>
                <p:nvPr/>
              </p:nvSpPr>
              <p:spPr>
                <a:xfrm>
                  <a:off x="4261324" y="2960449"/>
                  <a:ext cx="360782" cy="2141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261324" y="2880346"/>
                  <a:ext cx="360782" cy="366472"/>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008905" y="2146855"/>
                <a:ext cx="360782" cy="2098936"/>
                <a:chOff x="3682329" y="2395430"/>
                <a:chExt cx="360782" cy="2684036"/>
              </a:xfrm>
            </p:grpSpPr>
            <p:sp>
              <p:nvSpPr>
                <p:cNvPr id="24" name="Rectangle 23"/>
                <p:cNvSpPr/>
                <p:nvPr/>
              </p:nvSpPr>
              <p:spPr>
                <a:xfrm>
                  <a:off x="3682329" y="3246817"/>
                  <a:ext cx="360782" cy="18326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82329" y="2395430"/>
                  <a:ext cx="360782" cy="851387"/>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TextBox 25"/>
              <p:cNvSpPr txBox="1"/>
              <p:nvPr/>
            </p:nvSpPr>
            <p:spPr>
              <a:xfrm rot="18944497">
                <a:off x="6705846" y="4375668"/>
                <a:ext cx="634271" cy="369332"/>
              </a:xfrm>
              <a:prstGeom prst="rect">
                <a:avLst/>
              </a:prstGeom>
              <a:noFill/>
            </p:spPr>
            <p:txBody>
              <a:bodyPr wrap="none" rtlCol="0">
                <a:spAutoFit/>
              </a:bodyPr>
              <a:lstStyle/>
              <a:p>
                <a:r>
                  <a:rPr lang="en-US" dirty="0" smtClean="0"/>
                  <a:t>Liver</a:t>
                </a:r>
                <a:endParaRPr lang="en-US" dirty="0"/>
              </a:p>
            </p:txBody>
          </p:sp>
          <p:sp>
            <p:nvSpPr>
              <p:cNvPr id="27" name="TextBox 26"/>
              <p:cNvSpPr txBox="1"/>
              <p:nvPr/>
            </p:nvSpPr>
            <p:spPr>
              <a:xfrm rot="18944497">
                <a:off x="7161412" y="4433389"/>
                <a:ext cx="819455" cy="369332"/>
              </a:xfrm>
              <a:prstGeom prst="rect">
                <a:avLst/>
              </a:prstGeom>
              <a:noFill/>
            </p:spPr>
            <p:txBody>
              <a:bodyPr wrap="none" rtlCol="0">
                <a:spAutoFit/>
              </a:bodyPr>
              <a:lstStyle/>
              <a:p>
                <a:r>
                  <a:rPr lang="en-US" dirty="0" smtClean="0"/>
                  <a:t>Kidney</a:t>
                </a:r>
                <a:endParaRPr lang="en-US" dirty="0"/>
              </a:p>
            </p:txBody>
          </p:sp>
          <p:sp>
            <p:nvSpPr>
              <p:cNvPr id="28" name="TextBox 27"/>
              <p:cNvSpPr txBox="1"/>
              <p:nvPr/>
            </p:nvSpPr>
            <p:spPr>
              <a:xfrm>
                <a:off x="6449026" y="752669"/>
                <a:ext cx="2183682" cy="1200329"/>
              </a:xfrm>
              <a:prstGeom prst="rect">
                <a:avLst/>
              </a:prstGeom>
              <a:noFill/>
            </p:spPr>
            <p:txBody>
              <a:bodyPr wrap="square" rtlCol="0">
                <a:spAutoFit/>
              </a:bodyPr>
              <a:lstStyle/>
              <a:p>
                <a:pPr algn="ctr"/>
                <a:r>
                  <a:rPr lang="en-US" dirty="0" smtClean="0"/>
                  <a:t>Cross-sample normalized (rescaled) relative abundance</a:t>
                </a:r>
                <a:endParaRPr lang="en-US" dirty="0"/>
              </a:p>
            </p:txBody>
          </p:sp>
        </p:grpSp>
        <p:grpSp>
          <p:nvGrpSpPr>
            <p:cNvPr id="52" name="Group 51"/>
            <p:cNvGrpSpPr/>
            <p:nvPr/>
          </p:nvGrpSpPr>
          <p:grpSpPr>
            <a:xfrm>
              <a:off x="6151566" y="5466964"/>
              <a:ext cx="1826957" cy="1373507"/>
              <a:chOff x="35720" y="5424729"/>
              <a:chExt cx="1826957" cy="1373507"/>
            </a:xfrm>
          </p:grpSpPr>
          <p:cxnSp>
            <p:nvCxnSpPr>
              <p:cNvPr id="53" name="Straight Connector 52"/>
              <p:cNvCxnSpPr/>
              <p:nvPr/>
            </p:nvCxnSpPr>
            <p:spPr>
              <a:xfrm>
                <a:off x="928339" y="5916706"/>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72013" y="5901765"/>
                <a:ext cx="285869" cy="0"/>
              </a:xfrm>
              <a:prstGeom prst="line">
                <a:avLst/>
              </a:prstGeom>
              <a:ln w="381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91882" y="5424729"/>
                <a:ext cx="0" cy="99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91882" y="6427696"/>
                <a:ext cx="1070795"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rot="16200000">
                <a:off x="-94100" y="5586826"/>
                <a:ext cx="998303" cy="738664"/>
              </a:xfrm>
              <a:prstGeom prst="rect">
                <a:avLst/>
              </a:prstGeom>
              <a:noFill/>
            </p:spPr>
            <p:txBody>
              <a:bodyPr wrap="none" rtlCol="0">
                <a:spAutoFit/>
              </a:bodyPr>
              <a:lstStyle/>
              <a:p>
                <a:pPr algn="ctr"/>
                <a:r>
                  <a:rPr lang="en-US" sz="1400" b="1" dirty="0" smtClean="0"/>
                  <a:t>Re-Scaled</a:t>
                </a:r>
                <a:br>
                  <a:rPr lang="en-US" sz="1400" b="1" dirty="0" smtClean="0"/>
                </a:br>
                <a:r>
                  <a:rPr lang="en-US" sz="1400" b="1" dirty="0" smtClean="0"/>
                  <a:t>Relative</a:t>
                </a:r>
                <a:br>
                  <a:rPr lang="en-US" sz="1400" b="1" dirty="0" smtClean="0"/>
                </a:br>
                <a:r>
                  <a:rPr lang="en-US" sz="1400" b="1" dirty="0" smtClean="0"/>
                  <a:t>Expression</a:t>
                </a:r>
                <a:endParaRPr lang="en-US" sz="1400" b="1" dirty="0"/>
              </a:p>
            </p:txBody>
          </p:sp>
          <p:sp>
            <p:nvSpPr>
              <p:cNvPr id="58" name="TextBox 57"/>
              <p:cNvSpPr txBox="1"/>
              <p:nvPr/>
            </p:nvSpPr>
            <p:spPr>
              <a:xfrm>
                <a:off x="911413" y="6424709"/>
                <a:ext cx="287258" cy="369332"/>
              </a:xfrm>
              <a:prstGeom prst="rect">
                <a:avLst/>
              </a:prstGeom>
              <a:noFill/>
            </p:spPr>
            <p:txBody>
              <a:bodyPr wrap="none" rtlCol="0">
                <a:spAutoFit/>
              </a:bodyPr>
              <a:lstStyle/>
              <a:p>
                <a:r>
                  <a:rPr lang="en-US" dirty="0" smtClean="0"/>
                  <a:t>L</a:t>
                </a:r>
                <a:endParaRPr lang="en-US" dirty="0"/>
              </a:p>
            </p:txBody>
          </p:sp>
          <p:sp>
            <p:nvSpPr>
              <p:cNvPr id="59" name="TextBox 58"/>
              <p:cNvSpPr txBox="1"/>
              <p:nvPr/>
            </p:nvSpPr>
            <p:spPr>
              <a:xfrm>
                <a:off x="1470624" y="6428904"/>
                <a:ext cx="304591" cy="369332"/>
              </a:xfrm>
              <a:prstGeom prst="rect">
                <a:avLst/>
              </a:prstGeom>
              <a:noFill/>
            </p:spPr>
            <p:txBody>
              <a:bodyPr wrap="none" rtlCol="0">
                <a:spAutoFit/>
              </a:bodyPr>
              <a:lstStyle/>
              <a:p>
                <a:r>
                  <a:rPr lang="en-US" dirty="0" smtClean="0"/>
                  <a:t>K</a:t>
                </a:r>
                <a:endParaRPr lang="en-US" dirty="0"/>
              </a:p>
            </p:txBody>
          </p:sp>
        </p:grpSp>
      </p:grpSp>
    </p:spTree>
    <p:extLst>
      <p:ext uri="{BB962C8B-B14F-4D97-AF65-F5344CB8AC3E}">
        <p14:creationId xmlns:p14="http://schemas.microsoft.com/office/powerpoint/2010/main" val="2282809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10-22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83496"/>
            <a:ext cx="9144000" cy="6789799"/>
          </a:xfrm>
          <a:prstGeom prst="rect">
            <a:avLst/>
          </a:prstGeom>
        </p:spPr>
      </p:pic>
      <p:sp>
        <p:nvSpPr>
          <p:cNvPr id="2" name="Title 1"/>
          <p:cNvSpPr>
            <a:spLocks noGrp="1"/>
          </p:cNvSpPr>
          <p:nvPr>
            <p:ph type="title"/>
          </p:nvPr>
        </p:nvSpPr>
        <p:spPr>
          <a:xfrm>
            <a:off x="254408" y="67587"/>
            <a:ext cx="8229600" cy="1143000"/>
          </a:xfrm>
          <a:solidFill>
            <a:srgbClr val="FFFFFF"/>
          </a:solidFill>
        </p:spPr>
        <p:txBody>
          <a:bodyPr>
            <a:noAutofit/>
          </a:bodyPr>
          <a:lstStyle/>
          <a:p>
            <a:r>
              <a:rPr lang="en-US" sz="2400" dirty="0" smtClean="0"/>
              <a:t>Normalization Required</a:t>
            </a:r>
            <a:br>
              <a:rPr lang="en-US" sz="2400" dirty="0" smtClean="0"/>
            </a:br>
            <a:r>
              <a:rPr lang="en-US" sz="2400" dirty="0" smtClean="0"/>
              <a:t>Otherwise, housekeeping genes look diff expressed </a:t>
            </a:r>
            <a:br>
              <a:rPr lang="en-US" sz="2400" dirty="0" smtClean="0"/>
            </a:br>
            <a:r>
              <a:rPr lang="en-US" sz="2400" dirty="0" smtClean="0"/>
              <a:t>due to sample composition differences</a:t>
            </a:r>
            <a:endParaRPr lang="en-US" sz="2400" dirty="0"/>
          </a:p>
        </p:txBody>
      </p:sp>
      <p:sp>
        <p:nvSpPr>
          <p:cNvPr id="3" name="TextBox 2"/>
          <p:cNvSpPr txBox="1"/>
          <p:nvPr/>
        </p:nvSpPr>
        <p:spPr>
          <a:xfrm>
            <a:off x="7620272" y="643166"/>
            <a:ext cx="1596863" cy="830997"/>
          </a:xfrm>
          <a:prstGeom prst="rect">
            <a:avLst/>
          </a:prstGeom>
          <a:solidFill>
            <a:srgbClr val="FFFFFF"/>
          </a:solidFill>
        </p:spPr>
        <p:txBody>
          <a:bodyPr wrap="square" rtlCol="0">
            <a:spAutoFit/>
          </a:bodyPr>
          <a:lstStyle/>
          <a:p>
            <a:r>
              <a:rPr lang="en-US" sz="1600" dirty="0" smtClean="0"/>
              <a:t>Subset of genes highly expressed in liver</a:t>
            </a:r>
            <a:endParaRPr lang="en-US" sz="1600" dirty="0"/>
          </a:p>
        </p:txBody>
      </p:sp>
      <p:sp>
        <p:nvSpPr>
          <p:cNvPr id="5" name="TextBox 4"/>
          <p:cNvSpPr txBox="1"/>
          <p:nvPr/>
        </p:nvSpPr>
        <p:spPr>
          <a:xfrm>
            <a:off x="1270129" y="1425938"/>
            <a:ext cx="1043876" cy="584776"/>
          </a:xfrm>
          <a:prstGeom prst="rect">
            <a:avLst/>
          </a:prstGeom>
          <a:noFill/>
        </p:spPr>
        <p:txBody>
          <a:bodyPr wrap="none" rtlCol="0">
            <a:spAutoFit/>
          </a:bodyPr>
          <a:lstStyle/>
          <a:p>
            <a:r>
              <a:rPr lang="en-US" sz="1600" dirty="0" smtClean="0"/>
              <a:t>Technical</a:t>
            </a:r>
            <a:br>
              <a:rPr lang="en-US" sz="1600" dirty="0" smtClean="0"/>
            </a:br>
            <a:r>
              <a:rPr lang="en-US" sz="1600" dirty="0" smtClean="0"/>
              <a:t> replicates</a:t>
            </a:r>
            <a:endParaRPr lang="en-US" sz="1600" dirty="0"/>
          </a:p>
        </p:txBody>
      </p:sp>
      <p:sp>
        <p:nvSpPr>
          <p:cNvPr id="6" name="TextBox 5"/>
          <p:cNvSpPr txBox="1"/>
          <p:nvPr/>
        </p:nvSpPr>
        <p:spPr>
          <a:xfrm>
            <a:off x="1214905" y="3552080"/>
            <a:ext cx="1290838" cy="338554"/>
          </a:xfrm>
          <a:prstGeom prst="rect">
            <a:avLst/>
          </a:prstGeom>
          <a:noFill/>
        </p:spPr>
        <p:txBody>
          <a:bodyPr wrap="none" rtlCol="0">
            <a:spAutoFit/>
          </a:bodyPr>
          <a:lstStyle/>
          <a:p>
            <a:r>
              <a:rPr lang="en-US" sz="1600" dirty="0" smtClean="0"/>
              <a:t>Liver - kidney</a:t>
            </a:r>
            <a:endParaRPr lang="en-US" sz="1600" dirty="0"/>
          </a:p>
        </p:txBody>
      </p:sp>
      <p:sp>
        <p:nvSpPr>
          <p:cNvPr id="7" name="TextBox 6"/>
          <p:cNvSpPr txBox="1"/>
          <p:nvPr/>
        </p:nvSpPr>
        <p:spPr>
          <a:xfrm>
            <a:off x="0" y="6488668"/>
            <a:ext cx="4479073" cy="369332"/>
          </a:xfrm>
          <a:prstGeom prst="rect">
            <a:avLst/>
          </a:prstGeom>
          <a:solidFill>
            <a:srgbClr val="FFFFFF"/>
          </a:solidFill>
        </p:spPr>
        <p:txBody>
          <a:bodyPr wrap="none" rtlCol="0">
            <a:spAutoFit/>
          </a:bodyPr>
          <a:lstStyle/>
          <a:p>
            <a:r>
              <a:rPr lang="en-US" dirty="0" smtClean="0"/>
              <a:t>Robinson and </a:t>
            </a:r>
            <a:r>
              <a:rPr lang="en-US" dirty="0" err="1" smtClean="0"/>
              <a:t>Oshlack</a:t>
            </a:r>
            <a:r>
              <a:rPr lang="en-US" dirty="0" smtClean="0"/>
              <a:t>, Genome Biology, 2010</a:t>
            </a:r>
            <a:endParaRPr lang="en-US" dirty="0"/>
          </a:p>
        </p:txBody>
      </p:sp>
      <p:sp>
        <p:nvSpPr>
          <p:cNvPr id="8" name="Rectangle 7"/>
          <p:cNvSpPr/>
          <p:nvPr/>
        </p:nvSpPr>
        <p:spPr>
          <a:xfrm>
            <a:off x="8263765" y="225051"/>
            <a:ext cx="723482" cy="16208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972674"/>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20 at 9.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5196"/>
            <a:ext cx="9144000" cy="2850776"/>
          </a:xfrm>
          <a:prstGeom prst="rect">
            <a:avLst/>
          </a:prstGeom>
        </p:spPr>
      </p:pic>
      <p:sp>
        <p:nvSpPr>
          <p:cNvPr id="5" name="TextBox 4"/>
          <p:cNvSpPr txBox="1"/>
          <p:nvPr/>
        </p:nvSpPr>
        <p:spPr>
          <a:xfrm>
            <a:off x="567765" y="419864"/>
            <a:ext cx="8187765" cy="830997"/>
          </a:xfrm>
          <a:prstGeom prst="rect">
            <a:avLst/>
          </a:prstGeom>
          <a:noFill/>
        </p:spPr>
        <p:txBody>
          <a:bodyPr wrap="square" rtlCol="0">
            <a:spAutoFit/>
          </a:bodyPr>
          <a:lstStyle/>
          <a:p>
            <a:pPr algn="ctr"/>
            <a:r>
              <a:rPr lang="en-US" sz="2400" b="1" dirty="0"/>
              <a:t>Normalization methods for </a:t>
            </a:r>
            <a:r>
              <a:rPr lang="en-US" sz="2400" b="1" dirty="0" err="1"/>
              <a:t>Illumina</a:t>
            </a:r>
            <a:r>
              <a:rPr lang="en-US" sz="2400" b="1" dirty="0"/>
              <a:t> high-throughput RNA sequencing data </a:t>
            </a:r>
            <a:r>
              <a:rPr lang="en-US" sz="2400" b="1" dirty="0" smtClean="0"/>
              <a:t>analysis.</a:t>
            </a:r>
            <a:endParaRPr lang="en-US" sz="2400" b="1" dirty="0"/>
          </a:p>
        </p:txBody>
      </p:sp>
      <p:sp>
        <p:nvSpPr>
          <p:cNvPr id="6" name="TextBox 5"/>
          <p:cNvSpPr txBox="1"/>
          <p:nvPr/>
        </p:nvSpPr>
        <p:spPr>
          <a:xfrm>
            <a:off x="567765" y="5005298"/>
            <a:ext cx="8247529" cy="923330"/>
          </a:xfrm>
          <a:prstGeom prst="rect">
            <a:avLst/>
          </a:prstGeom>
          <a:noFill/>
        </p:spPr>
        <p:txBody>
          <a:bodyPr wrap="square" rtlCol="0">
            <a:spAutoFit/>
          </a:bodyPr>
          <a:lstStyle/>
          <a:p>
            <a:pPr algn="ctr"/>
            <a:r>
              <a:rPr lang="en-US" dirty="0" smtClean="0"/>
              <a:t>From “A </a:t>
            </a:r>
            <a:r>
              <a:rPr lang="en-US" dirty="0"/>
              <a:t>comprehensive evaluation </a:t>
            </a:r>
            <a:r>
              <a:rPr lang="en-US" dirty="0" smtClean="0"/>
              <a:t>of normalization </a:t>
            </a:r>
            <a:r>
              <a:rPr lang="en-US" dirty="0"/>
              <a:t>methods for </a:t>
            </a:r>
            <a:r>
              <a:rPr lang="en-US" dirty="0" err="1" smtClean="0"/>
              <a:t>Illumina</a:t>
            </a:r>
            <a:r>
              <a:rPr lang="en-US" dirty="0"/>
              <a:t> </a:t>
            </a:r>
            <a:r>
              <a:rPr lang="en-US" dirty="0" smtClean="0"/>
              <a:t>high</a:t>
            </a:r>
            <a:r>
              <a:rPr lang="en-US" dirty="0"/>
              <a:t> </a:t>
            </a:r>
            <a:r>
              <a:rPr lang="en-US" dirty="0" smtClean="0"/>
              <a:t>throughput </a:t>
            </a:r>
            <a:r>
              <a:rPr lang="en-US" dirty="0"/>
              <a:t>RNA </a:t>
            </a:r>
            <a:r>
              <a:rPr lang="en-US" dirty="0" smtClean="0"/>
              <a:t>sequencing data </a:t>
            </a:r>
            <a:r>
              <a:rPr lang="en-US" dirty="0"/>
              <a:t>analysis</a:t>
            </a:r>
            <a:r>
              <a:rPr lang="en-US" dirty="0" smtClean="0"/>
              <a:t>” </a:t>
            </a:r>
            <a:r>
              <a:rPr lang="fi-FI" dirty="0" err="1"/>
              <a:t>Brief</a:t>
            </a:r>
            <a:r>
              <a:rPr lang="fi-FI" dirty="0"/>
              <a:t> </a:t>
            </a:r>
            <a:r>
              <a:rPr lang="fi-FI" dirty="0" err="1"/>
              <a:t>Bioinform</a:t>
            </a:r>
            <a:r>
              <a:rPr lang="fi-FI" dirty="0"/>
              <a:t>. 2013 Nov;14(6):671-</a:t>
            </a:r>
            <a:r>
              <a:rPr lang="fi-FI" dirty="0" smtClean="0"/>
              <a:t>83</a:t>
            </a:r>
          </a:p>
          <a:p>
            <a:pPr algn="ctr"/>
            <a:r>
              <a:rPr lang="en-US" dirty="0" smtClean="0"/>
              <a:t>http</a:t>
            </a:r>
            <a:r>
              <a:rPr lang="en-US" dirty="0"/>
              <a:t>://</a:t>
            </a:r>
            <a:r>
              <a:rPr lang="en-US" dirty="0" err="1"/>
              <a:t>www.ncbi.nlm.nih.gov</a:t>
            </a:r>
            <a:r>
              <a:rPr lang="en-US" dirty="0"/>
              <a:t>/</a:t>
            </a:r>
            <a:r>
              <a:rPr lang="en-US" dirty="0" err="1"/>
              <a:t>pubmed</a:t>
            </a:r>
            <a:r>
              <a:rPr lang="en-US" dirty="0"/>
              <a:t>/</a:t>
            </a:r>
            <a:r>
              <a:rPr lang="en-US" dirty="0" smtClean="0"/>
              <a:t>22988256</a:t>
            </a:r>
            <a:endParaRPr lang="en-US" dirty="0"/>
          </a:p>
        </p:txBody>
      </p:sp>
    </p:spTree>
    <p:extLst>
      <p:ext uri="{BB962C8B-B14F-4D97-AF65-F5344CB8AC3E}">
        <p14:creationId xmlns:p14="http://schemas.microsoft.com/office/powerpoint/2010/main" val="37335454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Analysis</a:t>
            </a:r>
            <a:endParaRPr lang="en-US" dirty="0"/>
          </a:p>
        </p:txBody>
      </p:sp>
      <p:pic>
        <p:nvPicPr>
          <p:cNvPr id="4" name="Picture 3" descr="Screen Shot 2016-09-07 at 11.5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997" y="1375758"/>
            <a:ext cx="4602424" cy="4456605"/>
          </a:xfrm>
          <a:prstGeom prst="rect">
            <a:avLst/>
          </a:prstGeom>
        </p:spPr>
      </p:pic>
    </p:spTree>
    <p:extLst>
      <p:ext uri="{BB962C8B-B14F-4D97-AF65-F5344CB8AC3E}">
        <p14:creationId xmlns:p14="http://schemas.microsoft.com/office/powerpoint/2010/main" val="74247620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 Expression Analysis Involves</a:t>
            </a:r>
            <a:endParaRPr lang="en-US" dirty="0"/>
          </a:p>
        </p:txBody>
      </p:sp>
      <p:sp>
        <p:nvSpPr>
          <p:cNvPr id="3" name="Content Placeholder 2"/>
          <p:cNvSpPr>
            <a:spLocks noGrp="1"/>
          </p:cNvSpPr>
          <p:nvPr>
            <p:ph idx="1"/>
          </p:nvPr>
        </p:nvSpPr>
        <p:spPr>
          <a:xfrm>
            <a:off x="826455" y="1417638"/>
            <a:ext cx="5700828" cy="1472075"/>
          </a:xfrm>
        </p:spPr>
        <p:txBody>
          <a:bodyPr/>
          <a:lstStyle/>
          <a:p>
            <a:r>
              <a:rPr lang="en-US" dirty="0" smtClean="0"/>
              <a:t>Counting reads</a:t>
            </a:r>
          </a:p>
          <a:p>
            <a:r>
              <a:rPr lang="en-US" dirty="0" smtClean="0"/>
              <a:t>Statistical significance testing</a:t>
            </a:r>
            <a:endParaRPr lang="en-US" dirty="0"/>
          </a:p>
        </p:txBody>
      </p:sp>
      <p:sp>
        <p:nvSpPr>
          <p:cNvPr id="4" name="TextBox 3"/>
          <p:cNvSpPr txBox="1"/>
          <p:nvPr/>
        </p:nvSpPr>
        <p:spPr>
          <a:xfrm>
            <a:off x="835665" y="3905206"/>
            <a:ext cx="880094" cy="369332"/>
          </a:xfrm>
          <a:prstGeom prst="rect">
            <a:avLst/>
          </a:prstGeom>
          <a:noFill/>
        </p:spPr>
        <p:txBody>
          <a:bodyPr wrap="none" rtlCol="0">
            <a:spAutoFit/>
          </a:bodyPr>
          <a:lstStyle/>
          <a:p>
            <a:r>
              <a:rPr lang="en-US" b="1" dirty="0" smtClean="0"/>
              <a:t>Gene A</a:t>
            </a:r>
            <a:endParaRPr lang="en-US" b="1" dirty="0"/>
          </a:p>
        </p:txBody>
      </p:sp>
      <p:sp>
        <p:nvSpPr>
          <p:cNvPr id="5" name="TextBox 4"/>
          <p:cNvSpPr txBox="1"/>
          <p:nvPr/>
        </p:nvSpPr>
        <p:spPr>
          <a:xfrm>
            <a:off x="2322500" y="3331710"/>
            <a:ext cx="1147106" cy="369332"/>
          </a:xfrm>
          <a:prstGeom prst="rect">
            <a:avLst/>
          </a:prstGeom>
          <a:noFill/>
        </p:spPr>
        <p:txBody>
          <a:bodyPr wrap="none" rtlCol="0">
            <a:spAutoFit/>
          </a:bodyPr>
          <a:lstStyle/>
          <a:p>
            <a:r>
              <a:rPr lang="en-US" b="1" dirty="0" err="1" smtClean="0"/>
              <a:t>Sample_A</a:t>
            </a:r>
            <a:endParaRPr lang="en-US" b="1" dirty="0"/>
          </a:p>
        </p:txBody>
      </p:sp>
      <p:sp>
        <p:nvSpPr>
          <p:cNvPr id="6" name="TextBox 5"/>
          <p:cNvSpPr txBox="1"/>
          <p:nvPr/>
        </p:nvSpPr>
        <p:spPr>
          <a:xfrm>
            <a:off x="3809869" y="3331710"/>
            <a:ext cx="1136624" cy="369332"/>
          </a:xfrm>
          <a:prstGeom prst="rect">
            <a:avLst/>
          </a:prstGeom>
          <a:noFill/>
        </p:spPr>
        <p:txBody>
          <a:bodyPr wrap="none" rtlCol="0">
            <a:spAutoFit/>
          </a:bodyPr>
          <a:lstStyle/>
          <a:p>
            <a:r>
              <a:rPr lang="en-US" b="1" dirty="0" err="1" smtClean="0"/>
              <a:t>Sample_B</a:t>
            </a:r>
            <a:endParaRPr lang="en-US" b="1" dirty="0"/>
          </a:p>
        </p:txBody>
      </p:sp>
      <p:sp>
        <p:nvSpPr>
          <p:cNvPr id="7" name="TextBox 6"/>
          <p:cNvSpPr txBox="1"/>
          <p:nvPr/>
        </p:nvSpPr>
        <p:spPr>
          <a:xfrm>
            <a:off x="835665" y="4574268"/>
            <a:ext cx="864339" cy="369332"/>
          </a:xfrm>
          <a:prstGeom prst="rect">
            <a:avLst/>
          </a:prstGeom>
          <a:noFill/>
        </p:spPr>
        <p:txBody>
          <a:bodyPr wrap="none" rtlCol="0">
            <a:spAutoFit/>
          </a:bodyPr>
          <a:lstStyle/>
          <a:p>
            <a:r>
              <a:rPr lang="en-US" b="1" dirty="0" smtClean="0"/>
              <a:t>Gene B</a:t>
            </a:r>
            <a:endParaRPr lang="en-US" b="1" dirty="0"/>
          </a:p>
        </p:txBody>
      </p:sp>
      <p:sp>
        <p:nvSpPr>
          <p:cNvPr id="8" name="TextBox 7"/>
          <p:cNvSpPr txBox="1"/>
          <p:nvPr/>
        </p:nvSpPr>
        <p:spPr>
          <a:xfrm>
            <a:off x="5421207" y="3345365"/>
            <a:ext cx="1419755" cy="369332"/>
          </a:xfrm>
          <a:prstGeom prst="rect">
            <a:avLst/>
          </a:prstGeom>
          <a:noFill/>
        </p:spPr>
        <p:txBody>
          <a:bodyPr wrap="none" rtlCol="0">
            <a:spAutoFit/>
          </a:bodyPr>
          <a:lstStyle/>
          <a:p>
            <a:r>
              <a:rPr lang="en-US" b="1" dirty="0" err="1" smtClean="0"/>
              <a:t>Fold_Change</a:t>
            </a:r>
            <a:endParaRPr lang="en-US" b="1" dirty="0"/>
          </a:p>
        </p:txBody>
      </p:sp>
      <p:sp>
        <p:nvSpPr>
          <p:cNvPr id="9" name="TextBox 8"/>
          <p:cNvSpPr txBox="1"/>
          <p:nvPr/>
        </p:nvSpPr>
        <p:spPr>
          <a:xfrm>
            <a:off x="7145168" y="3372015"/>
            <a:ext cx="1289799" cy="369332"/>
          </a:xfrm>
          <a:prstGeom prst="rect">
            <a:avLst/>
          </a:prstGeom>
          <a:noFill/>
        </p:spPr>
        <p:txBody>
          <a:bodyPr wrap="none" rtlCol="0">
            <a:spAutoFit/>
          </a:bodyPr>
          <a:lstStyle/>
          <a:p>
            <a:r>
              <a:rPr lang="en-US" b="1" dirty="0" smtClean="0"/>
              <a:t>Significant?</a:t>
            </a:r>
            <a:endParaRPr lang="en-US" b="1" dirty="0"/>
          </a:p>
        </p:txBody>
      </p:sp>
      <p:sp>
        <p:nvSpPr>
          <p:cNvPr id="10" name="TextBox 9"/>
          <p:cNvSpPr txBox="1"/>
          <p:nvPr/>
        </p:nvSpPr>
        <p:spPr>
          <a:xfrm>
            <a:off x="2772058" y="3905206"/>
            <a:ext cx="301660"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4150010" y="3905206"/>
            <a:ext cx="301660"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5612382" y="3905206"/>
            <a:ext cx="738754" cy="369332"/>
          </a:xfrm>
          <a:prstGeom prst="rect">
            <a:avLst/>
          </a:prstGeom>
          <a:noFill/>
        </p:spPr>
        <p:txBody>
          <a:bodyPr wrap="none" rtlCol="0">
            <a:spAutoFit/>
          </a:bodyPr>
          <a:lstStyle/>
          <a:p>
            <a:r>
              <a:rPr lang="en-US" dirty="0" smtClean="0"/>
              <a:t>2-fold</a:t>
            </a:r>
            <a:endParaRPr lang="en-US" dirty="0"/>
          </a:p>
        </p:txBody>
      </p:sp>
      <p:sp>
        <p:nvSpPr>
          <p:cNvPr id="13" name="TextBox 12"/>
          <p:cNvSpPr txBox="1"/>
          <p:nvPr/>
        </p:nvSpPr>
        <p:spPr>
          <a:xfrm>
            <a:off x="2567229" y="4574268"/>
            <a:ext cx="535648" cy="369332"/>
          </a:xfrm>
          <a:prstGeom prst="rect">
            <a:avLst/>
          </a:prstGeom>
          <a:noFill/>
        </p:spPr>
        <p:txBody>
          <a:bodyPr wrap="none" rtlCol="0">
            <a:spAutoFit/>
          </a:bodyPr>
          <a:lstStyle/>
          <a:p>
            <a:r>
              <a:rPr lang="en-US" dirty="0" smtClean="0"/>
              <a:t>100</a:t>
            </a:r>
            <a:endParaRPr lang="en-US" dirty="0"/>
          </a:p>
        </p:txBody>
      </p:sp>
      <p:sp>
        <p:nvSpPr>
          <p:cNvPr id="14" name="TextBox 13"/>
          <p:cNvSpPr txBox="1"/>
          <p:nvPr/>
        </p:nvSpPr>
        <p:spPr>
          <a:xfrm>
            <a:off x="4042013" y="4574268"/>
            <a:ext cx="535648" cy="369332"/>
          </a:xfrm>
          <a:prstGeom prst="rect">
            <a:avLst/>
          </a:prstGeom>
          <a:noFill/>
        </p:spPr>
        <p:txBody>
          <a:bodyPr wrap="none" rtlCol="0">
            <a:spAutoFit/>
          </a:bodyPr>
          <a:lstStyle/>
          <a:p>
            <a:r>
              <a:rPr lang="en-US" dirty="0" smtClean="0"/>
              <a:t>200</a:t>
            </a:r>
            <a:endParaRPr lang="en-US" dirty="0"/>
          </a:p>
        </p:txBody>
      </p:sp>
      <p:sp>
        <p:nvSpPr>
          <p:cNvPr id="15" name="TextBox 14"/>
          <p:cNvSpPr txBox="1"/>
          <p:nvPr/>
        </p:nvSpPr>
        <p:spPr>
          <a:xfrm>
            <a:off x="5598727" y="4574268"/>
            <a:ext cx="738754" cy="369332"/>
          </a:xfrm>
          <a:prstGeom prst="rect">
            <a:avLst/>
          </a:prstGeom>
          <a:noFill/>
        </p:spPr>
        <p:txBody>
          <a:bodyPr wrap="none" rtlCol="0">
            <a:spAutoFit/>
          </a:bodyPr>
          <a:lstStyle/>
          <a:p>
            <a:r>
              <a:rPr lang="en-US" dirty="0" smtClean="0"/>
              <a:t>2-fold</a:t>
            </a:r>
            <a:endParaRPr lang="en-US" dirty="0"/>
          </a:p>
        </p:txBody>
      </p:sp>
      <p:sp>
        <p:nvSpPr>
          <p:cNvPr id="16" name="TextBox 15"/>
          <p:cNvSpPr txBox="1"/>
          <p:nvPr/>
        </p:nvSpPr>
        <p:spPr>
          <a:xfrm>
            <a:off x="7428540" y="3905206"/>
            <a:ext cx="455398" cy="369332"/>
          </a:xfrm>
          <a:prstGeom prst="rect">
            <a:avLst/>
          </a:prstGeom>
          <a:noFill/>
        </p:spPr>
        <p:txBody>
          <a:bodyPr wrap="none" rtlCol="0">
            <a:spAutoFit/>
          </a:bodyPr>
          <a:lstStyle/>
          <a:p>
            <a:r>
              <a:rPr lang="en-US" dirty="0" smtClean="0">
                <a:solidFill>
                  <a:srgbClr val="FF0000"/>
                </a:solidFill>
              </a:rPr>
              <a:t>No</a:t>
            </a:r>
            <a:endParaRPr lang="en-US" dirty="0">
              <a:solidFill>
                <a:srgbClr val="FF0000"/>
              </a:solidFill>
            </a:endParaRPr>
          </a:p>
        </p:txBody>
      </p:sp>
      <p:sp>
        <p:nvSpPr>
          <p:cNvPr id="17" name="TextBox 16"/>
          <p:cNvSpPr txBox="1"/>
          <p:nvPr/>
        </p:nvSpPr>
        <p:spPr>
          <a:xfrm>
            <a:off x="7401224" y="4574268"/>
            <a:ext cx="505267" cy="369332"/>
          </a:xfrm>
          <a:prstGeom prst="rect">
            <a:avLst/>
          </a:prstGeom>
          <a:noFill/>
        </p:spPr>
        <p:txBody>
          <a:bodyPr wrap="none" rtlCol="0">
            <a:spAutoFit/>
          </a:bodyPr>
          <a:lstStyle/>
          <a:p>
            <a:r>
              <a:rPr lang="en-US" dirty="0" smtClean="0">
                <a:solidFill>
                  <a:srgbClr val="008000"/>
                </a:solidFill>
              </a:rPr>
              <a:t>Yes</a:t>
            </a:r>
            <a:endParaRPr lang="en-US" dirty="0">
              <a:solidFill>
                <a:srgbClr val="008000"/>
              </a:solidFill>
            </a:endParaRPr>
          </a:p>
        </p:txBody>
      </p:sp>
    </p:spTree>
    <p:extLst>
      <p:ext uri="{BB962C8B-B14F-4D97-AF65-F5344CB8AC3E}">
        <p14:creationId xmlns:p14="http://schemas.microsoft.com/office/powerpoint/2010/main" val="191634450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1188"/>
            <a:ext cx="8229600" cy="1143000"/>
          </a:xfrm>
        </p:spPr>
        <p:txBody>
          <a:bodyPr>
            <a:noAutofit/>
          </a:bodyPr>
          <a:lstStyle/>
          <a:p>
            <a:r>
              <a:rPr lang="en-US" sz="3200" dirty="0" smtClean="0"/>
              <a:t>Observed RNA-Seq Counts Result from Random Sampling of the Population of Reads</a:t>
            </a:r>
            <a:endParaRPr lang="en-US" sz="3200" dirty="0"/>
          </a:p>
        </p:txBody>
      </p:sp>
      <p:pic>
        <p:nvPicPr>
          <p:cNvPr id="4" name="Picture 3"/>
          <p:cNvPicPr>
            <a:picLocks noChangeAspect="1"/>
          </p:cNvPicPr>
          <p:nvPr/>
        </p:nvPicPr>
        <p:blipFill>
          <a:blip r:embed="rId3"/>
          <a:stretch>
            <a:fillRect/>
          </a:stretch>
        </p:blipFill>
        <p:spPr>
          <a:xfrm>
            <a:off x="2163103" y="2487748"/>
            <a:ext cx="4572000" cy="3657600"/>
          </a:xfrm>
          <a:prstGeom prst="rect">
            <a:avLst/>
          </a:prstGeom>
        </p:spPr>
      </p:pic>
      <p:sp>
        <p:nvSpPr>
          <p:cNvPr id="5" name="TextBox 4"/>
          <p:cNvSpPr txBox="1"/>
          <p:nvPr/>
        </p:nvSpPr>
        <p:spPr>
          <a:xfrm>
            <a:off x="2163103" y="1740625"/>
            <a:ext cx="5036205" cy="646331"/>
          </a:xfrm>
          <a:prstGeom prst="rect">
            <a:avLst/>
          </a:prstGeom>
          <a:noFill/>
        </p:spPr>
        <p:txBody>
          <a:bodyPr wrap="none" rtlCol="0">
            <a:spAutoFit/>
          </a:bodyPr>
          <a:lstStyle/>
          <a:p>
            <a:r>
              <a:rPr lang="en-US" dirty="0" smtClean="0"/>
              <a:t>Technical variation in RNA-Seq counts per feature is </a:t>
            </a:r>
            <a:br>
              <a:rPr lang="en-US" dirty="0" smtClean="0"/>
            </a:br>
            <a:r>
              <a:rPr lang="en-US" dirty="0" smtClean="0"/>
              <a:t>well modeled by the Poisson distribution</a:t>
            </a:r>
            <a:endParaRPr lang="en-US" dirty="0"/>
          </a:p>
        </p:txBody>
      </p:sp>
      <p:sp>
        <p:nvSpPr>
          <p:cNvPr id="6" name="TextBox 5"/>
          <p:cNvSpPr txBox="1"/>
          <p:nvPr/>
        </p:nvSpPr>
        <p:spPr>
          <a:xfrm>
            <a:off x="3686959" y="6050562"/>
            <a:ext cx="2354694" cy="369332"/>
          </a:xfrm>
          <a:prstGeom prst="rect">
            <a:avLst/>
          </a:prstGeom>
          <a:noFill/>
        </p:spPr>
        <p:txBody>
          <a:bodyPr wrap="none" rtlCol="0">
            <a:spAutoFit/>
          </a:bodyPr>
          <a:lstStyle/>
          <a:p>
            <a:r>
              <a:rPr lang="en-US" dirty="0" smtClean="0"/>
              <a:t>(observed read counts)</a:t>
            </a:r>
            <a:endParaRPr lang="en-US" dirty="0"/>
          </a:p>
        </p:txBody>
      </p:sp>
      <p:sp>
        <p:nvSpPr>
          <p:cNvPr id="7" name="TextBox 6"/>
          <p:cNvSpPr txBox="1"/>
          <p:nvPr/>
        </p:nvSpPr>
        <p:spPr>
          <a:xfrm>
            <a:off x="6636526" y="3078773"/>
            <a:ext cx="1906329" cy="369332"/>
          </a:xfrm>
          <a:prstGeom prst="rect">
            <a:avLst/>
          </a:prstGeom>
          <a:noFill/>
        </p:spPr>
        <p:txBody>
          <a:bodyPr wrap="none" rtlCol="0">
            <a:spAutoFit/>
          </a:bodyPr>
          <a:lstStyle/>
          <a:p>
            <a:r>
              <a:rPr lang="en-US" dirty="0" smtClean="0"/>
              <a:t>Mean # fragments</a:t>
            </a:r>
            <a:endParaRPr lang="en-US" dirty="0"/>
          </a:p>
        </p:txBody>
      </p:sp>
      <p:sp>
        <p:nvSpPr>
          <p:cNvPr id="9" name="TextBox 8"/>
          <p:cNvSpPr txBox="1"/>
          <p:nvPr/>
        </p:nvSpPr>
        <p:spPr>
          <a:xfrm>
            <a:off x="61193" y="6488668"/>
            <a:ext cx="5299948" cy="369332"/>
          </a:xfrm>
          <a:prstGeom prst="rect">
            <a:avLst/>
          </a:prstGeom>
          <a:noFill/>
        </p:spPr>
        <p:txBody>
          <a:bodyPr wrap="none" rtlCol="0">
            <a:spAutoFit/>
          </a:bodyPr>
          <a:lstStyle/>
          <a:p>
            <a:r>
              <a:rPr lang="en-US" dirty="0" smtClean="0"/>
              <a:t>See: http://</a:t>
            </a:r>
            <a:r>
              <a:rPr lang="en-US" dirty="0" err="1" smtClean="0"/>
              <a:t>en.wikipedia.org</a:t>
            </a:r>
            <a:r>
              <a:rPr lang="en-US" dirty="0" smtClean="0"/>
              <a:t>/wiki/</a:t>
            </a:r>
            <a:r>
              <a:rPr lang="en-US" dirty="0" err="1" smtClean="0"/>
              <a:t>Poisson_distribution</a:t>
            </a:r>
            <a:endParaRPr lang="en-US" dirty="0"/>
          </a:p>
        </p:txBody>
      </p:sp>
    </p:spTree>
    <p:extLst>
      <p:ext uri="{BB962C8B-B14F-4D97-AF65-F5344CB8AC3E}">
        <p14:creationId xmlns:p14="http://schemas.microsoft.com/office/powerpoint/2010/main" val="311392301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82" y="-121345"/>
            <a:ext cx="8686800" cy="1143000"/>
          </a:xfrm>
        </p:spPr>
        <p:txBody>
          <a:bodyPr>
            <a:noAutofit/>
          </a:bodyPr>
          <a:lstStyle/>
          <a:p>
            <a:r>
              <a:rPr lang="en-US" sz="3200" dirty="0" smtClean="0"/>
              <a:t>Example: One gene*not* differentially expressed</a:t>
            </a:r>
            <a:endParaRPr lang="en-US" sz="3200" dirty="0"/>
          </a:p>
        </p:txBody>
      </p:sp>
      <p:sp>
        <p:nvSpPr>
          <p:cNvPr id="4" name="TextBox 3"/>
          <p:cNvSpPr txBox="1"/>
          <p:nvPr/>
        </p:nvSpPr>
        <p:spPr>
          <a:xfrm>
            <a:off x="2663998" y="817296"/>
            <a:ext cx="4148604" cy="369332"/>
          </a:xfrm>
          <a:prstGeom prst="rect">
            <a:avLst/>
          </a:prstGeom>
          <a:noFill/>
        </p:spPr>
        <p:txBody>
          <a:bodyPr wrap="none" rtlCol="0">
            <a:spAutoFit/>
          </a:bodyPr>
          <a:lstStyle/>
          <a:p>
            <a:r>
              <a:rPr lang="en-US" dirty="0" err="1" smtClean="0"/>
              <a:t>SampleA</a:t>
            </a:r>
            <a:r>
              <a:rPr lang="en-US" dirty="0" smtClean="0"/>
              <a:t>(gene) = </a:t>
            </a:r>
            <a:r>
              <a:rPr lang="en-US" dirty="0" err="1" smtClean="0"/>
              <a:t>SampleB</a:t>
            </a:r>
            <a:r>
              <a:rPr lang="en-US" dirty="0" smtClean="0"/>
              <a:t>(gene) = 4 reads</a:t>
            </a:r>
            <a:endParaRPr lang="en-US" dirty="0"/>
          </a:p>
        </p:txBody>
      </p:sp>
      <p:pic>
        <p:nvPicPr>
          <p:cNvPr id="5" name="Picture 4" descr="Screen Shot 2013-04-08 at 12.56.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59" y="2253660"/>
            <a:ext cx="3807150" cy="3395295"/>
          </a:xfrm>
          <a:prstGeom prst="rect">
            <a:avLst/>
          </a:prstGeom>
        </p:spPr>
      </p:pic>
      <p:sp>
        <p:nvSpPr>
          <p:cNvPr id="6" name="TextBox 5"/>
          <p:cNvSpPr txBox="1"/>
          <p:nvPr/>
        </p:nvSpPr>
        <p:spPr>
          <a:xfrm>
            <a:off x="1215338" y="5639325"/>
            <a:ext cx="2960516" cy="369332"/>
          </a:xfrm>
          <a:prstGeom prst="rect">
            <a:avLst/>
          </a:prstGeom>
          <a:noFill/>
        </p:spPr>
        <p:txBody>
          <a:bodyPr wrap="none" rtlCol="0">
            <a:spAutoFit/>
          </a:bodyPr>
          <a:lstStyle/>
          <a:p>
            <a:r>
              <a:rPr lang="en-US" dirty="0" smtClean="0"/>
              <a:t>(k) number of reads observed</a:t>
            </a:r>
            <a:endParaRPr lang="en-US" dirty="0"/>
          </a:p>
        </p:txBody>
      </p:sp>
      <p:sp>
        <p:nvSpPr>
          <p:cNvPr id="7" name="TextBox 6"/>
          <p:cNvSpPr txBox="1"/>
          <p:nvPr/>
        </p:nvSpPr>
        <p:spPr>
          <a:xfrm rot="16200000">
            <a:off x="142466" y="3673076"/>
            <a:ext cx="867132" cy="369332"/>
          </a:xfrm>
          <a:prstGeom prst="rect">
            <a:avLst/>
          </a:prstGeom>
          <a:noFill/>
        </p:spPr>
        <p:txBody>
          <a:bodyPr wrap="none" rtlCol="0">
            <a:spAutoFit/>
          </a:bodyPr>
          <a:lstStyle/>
          <a:p>
            <a:r>
              <a:rPr lang="en-US" dirty="0" smtClean="0"/>
              <a:t>density</a:t>
            </a:r>
            <a:endParaRPr lang="en-US" dirty="0"/>
          </a:p>
        </p:txBody>
      </p:sp>
      <p:sp>
        <p:nvSpPr>
          <p:cNvPr id="18" name="TextBox 17"/>
          <p:cNvSpPr txBox="1"/>
          <p:nvPr/>
        </p:nvSpPr>
        <p:spPr>
          <a:xfrm>
            <a:off x="318866" y="1645689"/>
            <a:ext cx="4666850" cy="646331"/>
          </a:xfrm>
          <a:prstGeom prst="rect">
            <a:avLst/>
          </a:prstGeom>
          <a:noFill/>
        </p:spPr>
        <p:txBody>
          <a:bodyPr wrap="none" rtlCol="0">
            <a:spAutoFit/>
          </a:bodyPr>
          <a:lstStyle/>
          <a:p>
            <a:pPr algn="ctr"/>
            <a:r>
              <a:rPr lang="en-US" b="1" dirty="0" smtClean="0"/>
              <a:t>Distribution of observed counts for single gene</a:t>
            </a:r>
            <a:br>
              <a:rPr lang="en-US" b="1" dirty="0" smtClean="0"/>
            </a:br>
            <a:r>
              <a:rPr lang="en-US" b="1" dirty="0" smtClean="0"/>
              <a:t>(under Poisson model)</a:t>
            </a:r>
            <a:endParaRPr lang="en-US" b="1" dirty="0"/>
          </a:p>
        </p:txBody>
      </p:sp>
      <p:grpSp>
        <p:nvGrpSpPr>
          <p:cNvPr id="3" name="Group 2"/>
          <p:cNvGrpSpPr/>
          <p:nvPr/>
        </p:nvGrpSpPr>
        <p:grpSpPr>
          <a:xfrm>
            <a:off x="4507672" y="1535802"/>
            <a:ext cx="4491434" cy="4493014"/>
            <a:chOff x="4507672" y="1535802"/>
            <a:chExt cx="4491434" cy="4493014"/>
          </a:xfrm>
        </p:grpSpPr>
        <p:pic>
          <p:nvPicPr>
            <p:cNvPr id="8" name="Picture 7" descr="Screen Shot 2013-04-08 at 1.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002" y="2199040"/>
              <a:ext cx="4074172" cy="3358439"/>
            </a:xfrm>
            <a:prstGeom prst="rect">
              <a:avLst/>
            </a:prstGeom>
          </p:spPr>
        </p:pic>
        <p:sp>
          <p:nvSpPr>
            <p:cNvPr id="9" name="TextBox 8"/>
            <p:cNvSpPr txBox="1"/>
            <p:nvPr/>
          </p:nvSpPr>
          <p:spPr>
            <a:xfrm>
              <a:off x="5768022" y="5659484"/>
              <a:ext cx="2733854" cy="369332"/>
            </a:xfrm>
            <a:prstGeom prst="rect">
              <a:avLst/>
            </a:prstGeom>
            <a:noFill/>
          </p:spPr>
          <p:txBody>
            <a:bodyPr wrap="none" rtlCol="0">
              <a:spAutoFit/>
            </a:bodyPr>
            <a:lstStyle/>
            <a:p>
              <a:r>
                <a:rPr lang="en-US" dirty="0"/>
                <a:t>x</a:t>
              </a:r>
              <a:r>
                <a:rPr lang="en-US" dirty="0" smtClean="0"/>
                <a:t> = log</a:t>
              </a:r>
              <a:r>
                <a:rPr lang="en-US" baseline="-25000" dirty="0" smtClean="0"/>
                <a:t>2</a:t>
              </a:r>
              <a:r>
                <a:rPr lang="en-US" dirty="0" smtClean="0"/>
                <a:t>(</a:t>
              </a:r>
              <a:r>
                <a:rPr lang="en-US" dirty="0" err="1" smtClean="0"/>
                <a:t>SampleA</a:t>
              </a:r>
              <a:r>
                <a:rPr lang="en-US" dirty="0" smtClean="0"/>
                <a:t>/</a:t>
              </a:r>
              <a:r>
                <a:rPr lang="en-US" dirty="0" err="1" smtClean="0"/>
                <a:t>SampleB</a:t>
              </a:r>
              <a:r>
                <a:rPr lang="en-US" dirty="0" smtClean="0"/>
                <a:t>)</a:t>
              </a:r>
              <a:endParaRPr lang="en-US" dirty="0"/>
            </a:p>
          </p:txBody>
        </p:sp>
        <p:sp>
          <p:nvSpPr>
            <p:cNvPr id="10" name="TextBox 9"/>
            <p:cNvSpPr txBox="1"/>
            <p:nvPr/>
          </p:nvSpPr>
          <p:spPr>
            <a:xfrm rot="16200000">
              <a:off x="4258772" y="3639270"/>
              <a:ext cx="867132" cy="369332"/>
            </a:xfrm>
            <a:prstGeom prst="rect">
              <a:avLst/>
            </a:prstGeom>
            <a:noFill/>
          </p:spPr>
          <p:txBody>
            <a:bodyPr wrap="none" rtlCol="0">
              <a:spAutoFit/>
            </a:bodyPr>
            <a:lstStyle/>
            <a:p>
              <a:r>
                <a:rPr lang="en-US" dirty="0" smtClean="0"/>
                <a:t>density</a:t>
              </a:r>
              <a:endParaRPr lang="en-US" dirty="0"/>
            </a:p>
          </p:txBody>
        </p:sp>
        <p:cxnSp>
          <p:nvCxnSpPr>
            <p:cNvPr id="12" name="Straight Arrow Connector 11"/>
            <p:cNvCxnSpPr/>
            <p:nvPr/>
          </p:nvCxnSpPr>
          <p:spPr>
            <a:xfrm flipH="1">
              <a:off x="7134949" y="2014374"/>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7485353" y="3311561"/>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7815273" y="4255925"/>
              <a:ext cx="177520" cy="369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320490" y="1836859"/>
              <a:ext cx="684765" cy="369332"/>
            </a:xfrm>
            <a:prstGeom prst="rect">
              <a:avLst/>
            </a:prstGeom>
            <a:noFill/>
          </p:spPr>
          <p:txBody>
            <a:bodyPr wrap="none" rtlCol="0">
              <a:spAutoFit/>
            </a:bodyPr>
            <a:lstStyle/>
            <a:p>
              <a:r>
                <a:rPr lang="en-US" dirty="0" smtClean="0"/>
                <a:t>same</a:t>
              </a:r>
              <a:endParaRPr lang="en-US" dirty="0"/>
            </a:p>
          </p:txBody>
        </p:sp>
        <p:sp>
          <p:nvSpPr>
            <p:cNvPr id="16" name="TextBox 15"/>
            <p:cNvSpPr txBox="1"/>
            <p:nvPr/>
          </p:nvSpPr>
          <p:spPr>
            <a:xfrm>
              <a:off x="7610664" y="2942229"/>
              <a:ext cx="1107996" cy="369332"/>
            </a:xfrm>
            <a:prstGeom prst="rect">
              <a:avLst/>
            </a:prstGeom>
            <a:noFill/>
          </p:spPr>
          <p:txBody>
            <a:bodyPr wrap="none" rtlCol="0">
              <a:spAutoFit/>
            </a:bodyPr>
            <a:lstStyle/>
            <a:p>
              <a:r>
                <a:rPr lang="en-US" dirty="0" smtClean="0"/>
                <a:t>2-fold diff</a:t>
              </a:r>
              <a:endParaRPr lang="en-US" dirty="0"/>
            </a:p>
          </p:txBody>
        </p:sp>
        <p:sp>
          <p:nvSpPr>
            <p:cNvPr id="17" name="TextBox 16"/>
            <p:cNvSpPr txBox="1"/>
            <p:nvPr/>
          </p:nvSpPr>
          <p:spPr>
            <a:xfrm>
              <a:off x="7891110" y="3823936"/>
              <a:ext cx="1107996" cy="369332"/>
            </a:xfrm>
            <a:prstGeom prst="rect">
              <a:avLst/>
            </a:prstGeom>
            <a:noFill/>
          </p:spPr>
          <p:txBody>
            <a:bodyPr wrap="none" rtlCol="0">
              <a:spAutoFit/>
            </a:bodyPr>
            <a:lstStyle/>
            <a:p>
              <a:r>
                <a:rPr lang="en-US" dirty="0"/>
                <a:t>4</a:t>
              </a:r>
              <a:r>
                <a:rPr lang="en-US" dirty="0" smtClean="0"/>
                <a:t>-fold diff</a:t>
              </a:r>
              <a:endParaRPr lang="en-US" dirty="0"/>
            </a:p>
          </p:txBody>
        </p:sp>
        <p:sp>
          <p:nvSpPr>
            <p:cNvPr id="19" name="TextBox 18"/>
            <p:cNvSpPr txBox="1"/>
            <p:nvPr/>
          </p:nvSpPr>
          <p:spPr>
            <a:xfrm>
              <a:off x="5262809" y="1535802"/>
              <a:ext cx="3185487" cy="369332"/>
            </a:xfrm>
            <a:prstGeom prst="rect">
              <a:avLst/>
            </a:prstGeom>
            <a:noFill/>
          </p:spPr>
          <p:txBody>
            <a:bodyPr wrap="none" rtlCol="0">
              <a:spAutoFit/>
            </a:bodyPr>
            <a:lstStyle/>
            <a:p>
              <a:r>
                <a:rPr lang="en-US" b="1" dirty="0" smtClean="0"/>
                <a:t>Dist. of log</a:t>
              </a:r>
              <a:r>
                <a:rPr lang="en-US" b="1" baseline="-25000" dirty="0" smtClean="0"/>
                <a:t>2</a:t>
              </a:r>
              <a:r>
                <a:rPr lang="en-US" b="1" dirty="0" smtClean="0"/>
                <a:t>(fold change) values</a:t>
              </a:r>
              <a:endParaRPr lang="en-US" b="1" dirty="0"/>
            </a:p>
          </p:txBody>
        </p:sp>
      </p:grpSp>
      <p:sp>
        <p:nvSpPr>
          <p:cNvPr id="20" name="TextBox 19"/>
          <p:cNvSpPr txBox="1"/>
          <p:nvPr/>
        </p:nvSpPr>
        <p:spPr>
          <a:xfrm>
            <a:off x="2567872" y="2778849"/>
            <a:ext cx="1727794" cy="369332"/>
          </a:xfrm>
          <a:prstGeom prst="rect">
            <a:avLst/>
          </a:prstGeom>
          <a:noFill/>
        </p:spPr>
        <p:txBody>
          <a:bodyPr wrap="none" rtlCol="0">
            <a:spAutoFit/>
          </a:bodyPr>
          <a:lstStyle/>
          <a:p>
            <a:r>
              <a:rPr lang="en-US" dirty="0" err="1" smtClean="0">
                <a:solidFill>
                  <a:srgbClr val="3366FF"/>
                </a:solidFill>
              </a:rPr>
              <a:t>SampleA</a:t>
            </a:r>
            <a:r>
              <a:rPr lang="en-US" dirty="0" smtClean="0">
                <a:solidFill>
                  <a:srgbClr val="3366FF"/>
                </a:solidFill>
              </a:rPr>
              <a:t>(</a:t>
            </a:r>
            <a:r>
              <a:rPr lang="en-US" dirty="0" err="1" smtClean="0">
                <a:solidFill>
                  <a:srgbClr val="3366FF"/>
                </a:solidFill>
              </a:rPr>
              <a:t>geneX</a:t>
            </a:r>
            <a:r>
              <a:rPr lang="en-US" dirty="0" smtClean="0">
                <a:solidFill>
                  <a:srgbClr val="3366FF"/>
                </a:solidFill>
              </a:rPr>
              <a:t>)</a:t>
            </a:r>
            <a:endParaRPr lang="en-US" dirty="0">
              <a:solidFill>
                <a:srgbClr val="3366FF"/>
              </a:solidFill>
            </a:endParaRPr>
          </a:p>
        </p:txBody>
      </p:sp>
      <p:sp>
        <p:nvSpPr>
          <p:cNvPr id="21" name="TextBox 20"/>
          <p:cNvSpPr txBox="1"/>
          <p:nvPr/>
        </p:nvSpPr>
        <p:spPr>
          <a:xfrm>
            <a:off x="2569663" y="3025286"/>
            <a:ext cx="1719792" cy="369332"/>
          </a:xfrm>
          <a:prstGeom prst="rect">
            <a:avLst/>
          </a:prstGeom>
          <a:noFill/>
        </p:spPr>
        <p:txBody>
          <a:bodyPr wrap="none" rtlCol="0">
            <a:spAutoFit/>
          </a:bodyPr>
          <a:lstStyle/>
          <a:p>
            <a:r>
              <a:rPr lang="en-US" dirty="0" err="1" smtClean="0">
                <a:solidFill>
                  <a:srgbClr val="4CB087"/>
                </a:solidFill>
              </a:rPr>
              <a:t>SampleB</a:t>
            </a:r>
            <a:r>
              <a:rPr lang="en-US" dirty="0" smtClean="0">
                <a:solidFill>
                  <a:srgbClr val="4CB087"/>
                </a:solidFill>
              </a:rPr>
              <a:t>(</a:t>
            </a:r>
            <a:r>
              <a:rPr lang="en-US" dirty="0" err="1" smtClean="0">
                <a:solidFill>
                  <a:srgbClr val="4CB087"/>
                </a:solidFill>
              </a:rPr>
              <a:t>geneX</a:t>
            </a:r>
            <a:r>
              <a:rPr lang="en-US" dirty="0" smtClean="0">
                <a:solidFill>
                  <a:srgbClr val="4CB087"/>
                </a:solidFill>
              </a:rPr>
              <a:t>)</a:t>
            </a:r>
            <a:endParaRPr lang="en-US" dirty="0">
              <a:solidFill>
                <a:srgbClr val="4CB087"/>
              </a:solidFill>
            </a:endParaRPr>
          </a:p>
        </p:txBody>
      </p:sp>
    </p:spTree>
    <p:extLst>
      <p:ext uri="{BB962C8B-B14F-4D97-AF65-F5344CB8AC3E}">
        <p14:creationId xmlns:p14="http://schemas.microsoft.com/office/powerpoint/2010/main" val="3230671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433"/>
            <a:ext cx="8229600" cy="1143000"/>
          </a:xfrm>
        </p:spPr>
        <p:txBody>
          <a:bodyPr>
            <a:normAutofit fontScale="90000"/>
          </a:bodyPr>
          <a:lstStyle/>
          <a:p>
            <a:r>
              <a:rPr lang="en-US" dirty="0" smtClean="0"/>
              <a:t>Beware of concluding fold change from small numbers of counts</a:t>
            </a:r>
            <a:endParaRPr lang="en-US" dirty="0"/>
          </a:p>
        </p:txBody>
      </p:sp>
      <p:pic>
        <p:nvPicPr>
          <p:cNvPr id="4" name="Picture 3"/>
          <p:cNvPicPr>
            <a:picLocks noChangeAspect="1"/>
          </p:cNvPicPr>
          <p:nvPr/>
        </p:nvPicPr>
        <p:blipFill>
          <a:blip r:embed="rId3"/>
          <a:stretch>
            <a:fillRect/>
          </a:stretch>
        </p:blipFill>
        <p:spPr>
          <a:xfrm>
            <a:off x="970730" y="2068290"/>
            <a:ext cx="5181600" cy="3746500"/>
          </a:xfrm>
          <a:prstGeom prst="rect">
            <a:avLst/>
          </a:prstGeom>
        </p:spPr>
      </p:pic>
      <p:sp>
        <p:nvSpPr>
          <p:cNvPr id="5" name="TextBox 4"/>
          <p:cNvSpPr txBox="1"/>
          <p:nvPr/>
        </p:nvSpPr>
        <p:spPr>
          <a:xfrm>
            <a:off x="204831" y="6376677"/>
            <a:ext cx="7523476" cy="307777"/>
          </a:xfrm>
          <a:prstGeom prst="rect">
            <a:avLst/>
          </a:prstGeom>
          <a:noFill/>
        </p:spPr>
        <p:txBody>
          <a:bodyPr wrap="none" rtlCol="0">
            <a:spAutoFit/>
          </a:bodyPr>
          <a:lstStyle/>
          <a:p>
            <a:r>
              <a:rPr lang="en-US" sz="1400" dirty="0" smtClean="0"/>
              <a:t>From: http://gkno2.tumblr.com/post/24629975632/thinking-about-</a:t>
            </a:r>
            <a:r>
              <a:rPr lang="en-US" sz="1400" dirty="0" err="1" smtClean="0"/>
              <a:t>rna</a:t>
            </a:r>
            <a:r>
              <a:rPr lang="en-US" sz="1400" dirty="0" smtClean="0"/>
              <a:t>-</a:t>
            </a:r>
            <a:r>
              <a:rPr lang="en-US" sz="1400" dirty="0" err="1" smtClean="0"/>
              <a:t>seq</a:t>
            </a:r>
            <a:r>
              <a:rPr lang="en-US" sz="1400" dirty="0" smtClean="0"/>
              <a:t>-experimental-design-for</a:t>
            </a:r>
            <a:endParaRPr lang="en-US" sz="1400" dirty="0"/>
          </a:p>
        </p:txBody>
      </p:sp>
      <p:sp>
        <p:nvSpPr>
          <p:cNvPr id="6" name="TextBox 5"/>
          <p:cNvSpPr txBox="1"/>
          <p:nvPr/>
        </p:nvSpPr>
        <p:spPr>
          <a:xfrm>
            <a:off x="888800" y="1474689"/>
            <a:ext cx="7025143" cy="461665"/>
          </a:xfrm>
          <a:prstGeom prst="rect">
            <a:avLst/>
          </a:prstGeom>
          <a:noFill/>
        </p:spPr>
        <p:txBody>
          <a:bodyPr wrap="none" rtlCol="0">
            <a:spAutoFit/>
          </a:bodyPr>
          <a:lstStyle/>
          <a:p>
            <a:r>
              <a:rPr lang="en-US" dirty="0" smtClean="0"/>
              <a:t>Poisson distributions for counts based on </a:t>
            </a:r>
            <a:r>
              <a:rPr lang="en-US" sz="2400" b="1" dirty="0" smtClean="0"/>
              <a:t>2-fold </a:t>
            </a:r>
            <a:r>
              <a:rPr lang="en-US" dirty="0" smtClean="0"/>
              <a:t>expression differences</a:t>
            </a:r>
            <a:endParaRPr lang="en-US" dirty="0"/>
          </a:p>
        </p:txBody>
      </p:sp>
      <p:sp>
        <p:nvSpPr>
          <p:cNvPr id="7" name="TextBox 6"/>
          <p:cNvSpPr txBox="1"/>
          <p:nvPr/>
        </p:nvSpPr>
        <p:spPr>
          <a:xfrm>
            <a:off x="6295146" y="2239348"/>
            <a:ext cx="2553561" cy="923330"/>
          </a:xfrm>
          <a:prstGeom prst="rect">
            <a:avLst/>
          </a:prstGeom>
          <a:noFill/>
        </p:spPr>
        <p:txBody>
          <a:bodyPr wrap="square" rtlCol="0">
            <a:spAutoFit/>
          </a:bodyPr>
          <a:lstStyle/>
          <a:p>
            <a:r>
              <a:rPr lang="en-US" dirty="0" smtClean="0"/>
              <a:t>No confidence in 2-fold difference. Likely observed by chance.</a:t>
            </a:r>
            <a:endParaRPr lang="en-US" dirty="0"/>
          </a:p>
        </p:txBody>
      </p:sp>
      <p:sp>
        <p:nvSpPr>
          <p:cNvPr id="8" name="TextBox 7"/>
          <p:cNvSpPr txBox="1"/>
          <p:nvPr/>
        </p:nvSpPr>
        <p:spPr>
          <a:xfrm>
            <a:off x="6404386" y="4710820"/>
            <a:ext cx="2575751" cy="942164"/>
          </a:xfrm>
          <a:prstGeom prst="rect">
            <a:avLst/>
          </a:prstGeom>
          <a:noFill/>
        </p:spPr>
        <p:txBody>
          <a:bodyPr wrap="square" rtlCol="0">
            <a:spAutoFit/>
          </a:bodyPr>
          <a:lstStyle/>
          <a:p>
            <a:r>
              <a:rPr lang="en-US" dirty="0" smtClean="0"/>
              <a:t>High confidence in 2-fold</a:t>
            </a:r>
            <a:br>
              <a:rPr lang="en-US" dirty="0" smtClean="0"/>
            </a:br>
            <a:r>
              <a:rPr lang="en-US" dirty="0" smtClean="0"/>
              <a:t>difference. Unlikely observed by chance.</a:t>
            </a:r>
            <a:endParaRPr lang="en-US" dirty="0"/>
          </a:p>
        </p:txBody>
      </p:sp>
      <p:sp>
        <p:nvSpPr>
          <p:cNvPr id="3" name="TextBox 2"/>
          <p:cNvSpPr txBox="1"/>
          <p:nvPr/>
        </p:nvSpPr>
        <p:spPr>
          <a:xfrm>
            <a:off x="2265706" y="5843651"/>
            <a:ext cx="2522971" cy="369332"/>
          </a:xfrm>
          <a:prstGeom prst="rect">
            <a:avLst/>
          </a:prstGeom>
          <a:noFill/>
        </p:spPr>
        <p:txBody>
          <a:bodyPr wrap="none" rtlCol="0">
            <a:spAutoFit/>
          </a:bodyPr>
          <a:lstStyle/>
          <a:p>
            <a:r>
              <a:rPr lang="en-US" dirty="0" smtClean="0"/>
              <a:t>Observed Read Count (k)</a:t>
            </a:r>
            <a:endParaRPr lang="en-US" dirty="0"/>
          </a:p>
        </p:txBody>
      </p:sp>
      <p:sp>
        <p:nvSpPr>
          <p:cNvPr id="9" name="TextBox 8"/>
          <p:cNvSpPr txBox="1"/>
          <p:nvPr/>
        </p:nvSpPr>
        <p:spPr>
          <a:xfrm>
            <a:off x="234053" y="5036173"/>
            <a:ext cx="763776" cy="369332"/>
          </a:xfrm>
          <a:prstGeom prst="rect">
            <a:avLst/>
          </a:prstGeom>
          <a:noFill/>
        </p:spPr>
        <p:txBody>
          <a:bodyPr wrap="none" rtlCol="0">
            <a:spAutoFit/>
          </a:bodyPr>
          <a:lstStyle/>
          <a:p>
            <a:r>
              <a:rPr lang="en-US" dirty="0" smtClean="0"/>
              <a:t>P(x=k)</a:t>
            </a:r>
            <a:endParaRPr lang="en-US" dirty="0"/>
          </a:p>
        </p:txBody>
      </p:sp>
    </p:spTree>
    <p:extLst>
      <p:ext uri="{BB962C8B-B14F-4D97-AF65-F5344CB8AC3E}">
        <p14:creationId xmlns:p14="http://schemas.microsoft.com/office/powerpoint/2010/main" val="177215921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Counts = More Statistical </a:t>
            </a:r>
            <a:r>
              <a:rPr lang="en-US" dirty="0"/>
              <a:t>P</a:t>
            </a:r>
            <a:r>
              <a:rPr lang="en-US" dirty="0" smtClean="0"/>
              <a:t>ower</a:t>
            </a:r>
            <a:endParaRPr lang="en-US" dirty="0"/>
          </a:p>
        </p:txBody>
      </p:sp>
      <p:sp>
        <p:nvSpPr>
          <p:cNvPr id="4" name="TextBox 3"/>
          <p:cNvSpPr txBox="1"/>
          <p:nvPr/>
        </p:nvSpPr>
        <p:spPr>
          <a:xfrm>
            <a:off x="2444317" y="2471474"/>
            <a:ext cx="1032141" cy="369332"/>
          </a:xfrm>
          <a:prstGeom prst="rect">
            <a:avLst/>
          </a:prstGeom>
          <a:noFill/>
        </p:spPr>
        <p:txBody>
          <a:bodyPr wrap="none" rtlCol="0">
            <a:spAutoFit/>
          </a:bodyPr>
          <a:lstStyle/>
          <a:p>
            <a:r>
              <a:rPr lang="en-US" b="1" dirty="0" err="1" smtClean="0"/>
              <a:t>SampleA</a:t>
            </a:r>
            <a:endParaRPr lang="en-US" b="1" dirty="0"/>
          </a:p>
        </p:txBody>
      </p:sp>
      <p:sp>
        <p:nvSpPr>
          <p:cNvPr id="5" name="Rectangle 4"/>
          <p:cNvSpPr/>
          <p:nvPr/>
        </p:nvSpPr>
        <p:spPr>
          <a:xfrm>
            <a:off x="1928525" y="1434523"/>
            <a:ext cx="5046273" cy="461665"/>
          </a:xfrm>
          <a:prstGeom prst="rect">
            <a:avLst/>
          </a:prstGeom>
        </p:spPr>
        <p:txBody>
          <a:bodyPr wrap="none">
            <a:spAutoFit/>
          </a:bodyPr>
          <a:lstStyle/>
          <a:p>
            <a:r>
              <a:rPr lang="en-US" sz="2400" dirty="0" smtClean="0"/>
              <a:t>Example:  5000 total reads per sample.</a:t>
            </a:r>
            <a:endParaRPr lang="en-US" sz="2400" dirty="0"/>
          </a:p>
        </p:txBody>
      </p:sp>
      <p:sp>
        <p:nvSpPr>
          <p:cNvPr id="6" name="TextBox 5"/>
          <p:cNvSpPr txBox="1"/>
          <p:nvPr/>
        </p:nvSpPr>
        <p:spPr>
          <a:xfrm>
            <a:off x="4069311" y="2498783"/>
            <a:ext cx="1073844" cy="369332"/>
          </a:xfrm>
          <a:prstGeom prst="rect">
            <a:avLst/>
          </a:prstGeom>
          <a:noFill/>
        </p:spPr>
        <p:txBody>
          <a:bodyPr wrap="none" rtlCol="0">
            <a:spAutoFit/>
          </a:bodyPr>
          <a:lstStyle/>
          <a:p>
            <a:r>
              <a:rPr lang="en-US" b="1" dirty="0" smtClean="0"/>
              <a:t>Sample B</a:t>
            </a:r>
            <a:endParaRPr lang="en-US" b="1" dirty="0"/>
          </a:p>
        </p:txBody>
      </p:sp>
      <p:sp>
        <p:nvSpPr>
          <p:cNvPr id="7" name="TextBox 6"/>
          <p:cNvSpPr txBox="1"/>
          <p:nvPr/>
        </p:nvSpPr>
        <p:spPr>
          <a:xfrm>
            <a:off x="751047" y="3085929"/>
            <a:ext cx="790263" cy="369332"/>
          </a:xfrm>
          <a:prstGeom prst="rect">
            <a:avLst/>
          </a:prstGeom>
          <a:noFill/>
        </p:spPr>
        <p:txBody>
          <a:bodyPr wrap="none" rtlCol="0">
            <a:spAutoFit/>
          </a:bodyPr>
          <a:lstStyle/>
          <a:p>
            <a:r>
              <a:rPr lang="en-US" b="1" dirty="0" err="1" smtClean="0"/>
              <a:t>geneA</a:t>
            </a:r>
            <a:endParaRPr lang="en-US" b="1" dirty="0"/>
          </a:p>
        </p:txBody>
      </p:sp>
      <p:sp>
        <p:nvSpPr>
          <p:cNvPr id="8" name="TextBox 7"/>
          <p:cNvSpPr txBox="1"/>
          <p:nvPr/>
        </p:nvSpPr>
        <p:spPr>
          <a:xfrm>
            <a:off x="2662804" y="3113235"/>
            <a:ext cx="301660" cy="369332"/>
          </a:xfrm>
          <a:prstGeom prst="rect">
            <a:avLst/>
          </a:prstGeom>
          <a:noFill/>
        </p:spPr>
        <p:txBody>
          <a:bodyPr wrap="none" rtlCol="0">
            <a:spAutoFit/>
          </a:bodyPr>
          <a:lstStyle/>
          <a:p>
            <a:r>
              <a:rPr lang="en-US" dirty="0" smtClean="0"/>
              <a:t>1</a:t>
            </a:r>
            <a:endParaRPr lang="en-US" dirty="0"/>
          </a:p>
        </p:txBody>
      </p:sp>
      <p:sp>
        <p:nvSpPr>
          <p:cNvPr id="9" name="TextBox 8"/>
          <p:cNvSpPr txBox="1"/>
          <p:nvPr/>
        </p:nvSpPr>
        <p:spPr>
          <a:xfrm>
            <a:off x="4451662" y="3113234"/>
            <a:ext cx="301660" cy="369332"/>
          </a:xfrm>
          <a:prstGeom prst="rect">
            <a:avLst/>
          </a:prstGeom>
          <a:noFill/>
        </p:spPr>
        <p:txBody>
          <a:bodyPr wrap="none" rtlCol="0">
            <a:spAutoFit/>
          </a:bodyPr>
          <a:lstStyle/>
          <a:p>
            <a:r>
              <a:rPr lang="en-US" dirty="0" smtClean="0"/>
              <a:t>2</a:t>
            </a:r>
            <a:endParaRPr lang="en-US" dirty="0"/>
          </a:p>
        </p:txBody>
      </p:sp>
      <p:sp>
        <p:nvSpPr>
          <p:cNvPr id="10" name="TextBox 9"/>
          <p:cNvSpPr txBox="1"/>
          <p:nvPr/>
        </p:nvSpPr>
        <p:spPr>
          <a:xfrm>
            <a:off x="5923421" y="2457818"/>
            <a:ext cx="1929322" cy="646331"/>
          </a:xfrm>
          <a:prstGeom prst="rect">
            <a:avLst/>
          </a:prstGeom>
          <a:noFill/>
        </p:spPr>
        <p:txBody>
          <a:bodyPr wrap="none" rtlCol="0">
            <a:spAutoFit/>
          </a:bodyPr>
          <a:lstStyle/>
          <a:p>
            <a:pPr algn="ctr"/>
            <a:r>
              <a:rPr lang="en-US" b="1" dirty="0" smtClean="0"/>
              <a:t>Fisher’s Exact Test</a:t>
            </a:r>
          </a:p>
          <a:p>
            <a:pPr algn="ctr"/>
            <a:r>
              <a:rPr lang="en-US" b="1" dirty="0" smtClean="0"/>
              <a:t>(P-value)</a:t>
            </a:r>
            <a:endParaRPr lang="en-US" b="1" dirty="0"/>
          </a:p>
        </p:txBody>
      </p:sp>
      <p:sp>
        <p:nvSpPr>
          <p:cNvPr id="11" name="TextBox 10"/>
          <p:cNvSpPr txBox="1"/>
          <p:nvPr/>
        </p:nvSpPr>
        <p:spPr>
          <a:xfrm>
            <a:off x="751047" y="3918857"/>
            <a:ext cx="774571" cy="369332"/>
          </a:xfrm>
          <a:prstGeom prst="rect">
            <a:avLst/>
          </a:prstGeom>
          <a:noFill/>
        </p:spPr>
        <p:txBody>
          <a:bodyPr wrap="none" rtlCol="0">
            <a:spAutoFit/>
          </a:bodyPr>
          <a:lstStyle/>
          <a:p>
            <a:r>
              <a:rPr lang="en-US" b="1" dirty="0" err="1" smtClean="0"/>
              <a:t>geneB</a:t>
            </a:r>
            <a:endParaRPr lang="en-US" b="1" dirty="0"/>
          </a:p>
        </p:txBody>
      </p:sp>
      <p:sp>
        <p:nvSpPr>
          <p:cNvPr id="12" name="TextBox 11"/>
          <p:cNvSpPr txBox="1"/>
          <p:nvPr/>
        </p:nvSpPr>
        <p:spPr>
          <a:xfrm>
            <a:off x="2662804" y="3946166"/>
            <a:ext cx="418654" cy="369332"/>
          </a:xfrm>
          <a:prstGeom prst="rect">
            <a:avLst/>
          </a:prstGeom>
          <a:noFill/>
        </p:spPr>
        <p:txBody>
          <a:bodyPr wrap="none" rtlCol="0">
            <a:spAutoFit/>
          </a:bodyPr>
          <a:lstStyle/>
          <a:p>
            <a:r>
              <a:rPr lang="en-US" dirty="0" smtClean="0"/>
              <a:t>10</a:t>
            </a:r>
            <a:endParaRPr lang="en-US" dirty="0"/>
          </a:p>
        </p:txBody>
      </p:sp>
      <p:sp>
        <p:nvSpPr>
          <p:cNvPr id="13" name="TextBox 12"/>
          <p:cNvSpPr txBox="1"/>
          <p:nvPr/>
        </p:nvSpPr>
        <p:spPr>
          <a:xfrm>
            <a:off x="4337923" y="3946166"/>
            <a:ext cx="418654" cy="369332"/>
          </a:xfrm>
          <a:prstGeom prst="rect">
            <a:avLst/>
          </a:prstGeom>
          <a:noFill/>
        </p:spPr>
        <p:txBody>
          <a:bodyPr wrap="none" rtlCol="0">
            <a:spAutoFit/>
          </a:bodyPr>
          <a:lstStyle/>
          <a:p>
            <a:r>
              <a:rPr lang="en-US" dirty="0" smtClean="0"/>
              <a:t>20</a:t>
            </a:r>
            <a:endParaRPr lang="en-US" dirty="0"/>
          </a:p>
        </p:txBody>
      </p:sp>
      <p:sp>
        <p:nvSpPr>
          <p:cNvPr id="14" name="TextBox 13"/>
          <p:cNvSpPr txBox="1"/>
          <p:nvPr/>
        </p:nvSpPr>
        <p:spPr>
          <a:xfrm>
            <a:off x="6390729" y="3145114"/>
            <a:ext cx="593920" cy="369332"/>
          </a:xfrm>
          <a:prstGeom prst="rect">
            <a:avLst/>
          </a:prstGeom>
          <a:noFill/>
        </p:spPr>
        <p:txBody>
          <a:bodyPr wrap="none" rtlCol="0">
            <a:spAutoFit/>
          </a:bodyPr>
          <a:lstStyle/>
          <a:p>
            <a:r>
              <a:rPr lang="en-US" dirty="0" smtClean="0"/>
              <a:t>1.00</a:t>
            </a:r>
            <a:endParaRPr lang="en-US" dirty="0"/>
          </a:p>
        </p:txBody>
      </p:sp>
      <p:sp>
        <p:nvSpPr>
          <p:cNvPr id="15" name="TextBox 14"/>
          <p:cNvSpPr txBox="1"/>
          <p:nvPr/>
        </p:nvSpPr>
        <p:spPr>
          <a:xfrm>
            <a:off x="6390729" y="3952663"/>
            <a:ext cx="710914" cy="369332"/>
          </a:xfrm>
          <a:prstGeom prst="rect">
            <a:avLst/>
          </a:prstGeom>
          <a:noFill/>
        </p:spPr>
        <p:txBody>
          <a:bodyPr wrap="none" rtlCol="0">
            <a:spAutoFit/>
          </a:bodyPr>
          <a:lstStyle/>
          <a:p>
            <a:r>
              <a:rPr lang="en-US" dirty="0" smtClean="0"/>
              <a:t>0.098</a:t>
            </a:r>
            <a:endParaRPr lang="en-US" dirty="0"/>
          </a:p>
        </p:txBody>
      </p:sp>
      <p:sp>
        <p:nvSpPr>
          <p:cNvPr id="16" name="TextBox 15"/>
          <p:cNvSpPr txBox="1"/>
          <p:nvPr/>
        </p:nvSpPr>
        <p:spPr>
          <a:xfrm>
            <a:off x="2662804" y="4867519"/>
            <a:ext cx="535648" cy="369332"/>
          </a:xfrm>
          <a:prstGeom prst="rect">
            <a:avLst/>
          </a:prstGeom>
          <a:noFill/>
        </p:spPr>
        <p:txBody>
          <a:bodyPr wrap="none" rtlCol="0">
            <a:spAutoFit/>
          </a:bodyPr>
          <a:lstStyle/>
          <a:p>
            <a:r>
              <a:rPr lang="en-US" dirty="0" smtClean="0"/>
              <a:t>100</a:t>
            </a:r>
            <a:endParaRPr lang="en-US" dirty="0"/>
          </a:p>
        </p:txBody>
      </p:sp>
      <p:sp>
        <p:nvSpPr>
          <p:cNvPr id="17" name="TextBox 16"/>
          <p:cNvSpPr txBox="1"/>
          <p:nvPr/>
        </p:nvSpPr>
        <p:spPr>
          <a:xfrm>
            <a:off x="4337923" y="4881173"/>
            <a:ext cx="535648" cy="369332"/>
          </a:xfrm>
          <a:prstGeom prst="rect">
            <a:avLst/>
          </a:prstGeom>
          <a:noFill/>
        </p:spPr>
        <p:txBody>
          <a:bodyPr wrap="none" rtlCol="0">
            <a:spAutoFit/>
          </a:bodyPr>
          <a:lstStyle/>
          <a:p>
            <a:r>
              <a:rPr lang="en-US" dirty="0"/>
              <a:t>2</a:t>
            </a:r>
            <a:r>
              <a:rPr lang="en-US" dirty="0" smtClean="0"/>
              <a:t>00</a:t>
            </a:r>
            <a:endParaRPr lang="en-US" dirty="0"/>
          </a:p>
        </p:txBody>
      </p:sp>
      <p:sp>
        <p:nvSpPr>
          <p:cNvPr id="18" name="TextBox 17"/>
          <p:cNvSpPr txBox="1"/>
          <p:nvPr/>
        </p:nvSpPr>
        <p:spPr>
          <a:xfrm>
            <a:off x="6390729" y="4874016"/>
            <a:ext cx="878065" cy="369332"/>
          </a:xfrm>
          <a:prstGeom prst="rect">
            <a:avLst/>
          </a:prstGeom>
          <a:noFill/>
        </p:spPr>
        <p:txBody>
          <a:bodyPr wrap="none" rtlCol="0">
            <a:spAutoFit/>
          </a:bodyPr>
          <a:lstStyle/>
          <a:p>
            <a:r>
              <a:rPr lang="en-US" dirty="0" smtClean="0">
                <a:solidFill>
                  <a:srgbClr val="FF0000"/>
                </a:solidFill>
              </a:rPr>
              <a:t>&lt; 0.001</a:t>
            </a:r>
            <a:endParaRPr lang="en-US" dirty="0">
              <a:solidFill>
                <a:srgbClr val="FF0000"/>
              </a:solidFill>
            </a:endParaRPr>
          </a:p>
        </p:txBody>
      </p:sp>
      <p:sp>
        <p:nvSpPr>
          <p:cNvPr id="19" name="TextBox 18"/>
          <p:cNvSpPr txBox="1"/>
          <p:nvPr/>
        </p:nvSpPr>
        <p:spPr>
          <a:xfrm>
            <a:off x="751047" y="4785592"/>
            <a:ext cx="774571" cy="369332"/>
          </a:xfrm>
          <a:prstGeom prst="rect">
            <a:avLst/>
          </a:prstGeom>
          <a:noFill/>
        </p:spPr>
        <p:txBody>
          <a:bodyPr wrap="none" rtlCol="0">
            <a:spAutoFit/>
          </a:bodyPr>
          <a:lstStyle/>
          <a:p>
            <a:r>
              <a:rPr lang="en-US" b="1" dirty="0" err="1" smtClean="0"/>
              <a:t>geneC</a:t>
            </a:r>
            <a:endParaRPr lang="en-US" b="1" dirty="0"/>
          </a:p>
        </p:txBody>
      </p:sp>
      <p:sp>
        <p:nvSpPr>
          <p:cNvPr id="3" name="TextBox 2"/>
          <p:cNvSpPr txBox="1"/>
          <p:nvPr/>
        </p:nvSpPr>
        <p:spPr>
          <a:xfrm>
            <a:off x="1911760" y="1868878"/>
            <a:ext cx="5581276" cy="461665"/>
          </a:xfrm>
          <a:prstGeom prst="rect">
            <a:avLst/>
          </a:prstGeom>
          <a:noFill/>
        </p:spPr>
        <p:txBody>
          <a:bodyPr wrap="none" rtlCol="0">
            <a:spAutoFit/>
          </a:bodyPr>
          <a:lstStyle/>
          <a:p>
            <a:r>
              <a:rPr lang="en-US" sz="2400" dirty="0" smtClean="0"/>
              <a:t>Observed 2-fold differences in read counts.</a:t>
            </a:r>
            <a:endParaRPr lang="en-US" sz="2400" dirty="0"/>
          </a:p>
        </p:txBody>
      </p:sp>
    </p:spTree>
    <p:extLst>
      <p:ext uri="{BB962C8B-B14F-4D97-AF65-F5344CB8AC3E}">
        <p14:creationId xmlns:p14="http://schemas.microsoft.com/office/powerpoint/2010/main" val="3062046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5668</TotalTime>
  <Words>7586</Words>
  <Application>Microsoft Macintosh PowerPoint</Application>
  <PresentationFormat>On-screen Show (4:3)</PresentationFormat>
  <Paragraphs>1165</Paragraphs>
  <Slides>110</Slides>
  <Notes>69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12" baseType="lpstr">
      <vt:lpstr>Office Theme</vt:lpstr>
      <vt:lpstr>Equation</vt:lpstr>
      <vt:lpstr>RNA-Seq Workshop: Genome-Guided and  Genome-Free Transcript Reconstruction and  Analysis Using RNA-Seq</vt:lpstr>
      <vt:lpstr>RNA-Seq Workshop Overview</vt:lpstr>
      <vt:lpstr>Trinity RNA-Seq Workshop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RNA-Seq</vt:lpstr>
      <vt:lpstr>Common Data Formats for RNA-Seq</vt:lpstr>
      <vt:lpstr>Paired-end Sequences</vt:lpstr>
      <vt:lpstr>Read Quality Assessment</vt:lpstr>
      <vt:lpstr>Overview of RNA-Seq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the Tuxedo Software Suite</vt:lpstr>
      <vt:lpstr>PowerPoint Presentation</vt:lpstr>
      <vt:lpstr>PowerPoint Presentation</vt:lpstr>
      <vt:lpstr>PowerPoint Presentation</vt:lpstr>
      <vt:lpstr>PowerPoint Presentation</vt:lpstr>
      <vt:lpstr>Samtools</vt:lpstr>
      <vt:lpstr>Visualizing Alignments  of RNA-Seq reads</vt:lpstr>
      <vt:lpstr>Text-based Alignment Viewer</vt:lpstr>
      <vt:lpstr>IGV</vt:lpstr>
      <vt:lpstr>PowerPoint Presentation</vt:lpstr>
      <vt:lpstr>Transcript Reconstruction Using Cufflinks</vt:lpstr>
      <vt:lpstr>Transcript Reconstruction Using Cufflinks</vt:lpstr>
      <vt:lpstr>Transcript Reconstruction Using Cufflinks</vt:lpstr>
      <vt:lpstr>Transcript Structures in GTF Format (tab-delimited fields per line shown transposed to a column format here)</vt:lpstr>
      <vt:lpstr>Demo: Tuxedo and IGV</vt:lpstr>
      <vt:lpstr>De novo transcriptome assembly</vt:lpstr>
      <vt:lpstr>The General Approach to  De novo RNA-Seq Assembly Using De Bruijn Graphs</vt:lpstr>
      <vt:lpstr>Sequence Assembly via De Bruijn Graphs</vt:lpstr>
      <vt:lpstr>PowerPoint Presentation</vt:lpstr>
      <vt:lpstr>PowerPoint Presentation</vt:lpstr>
      <vt:lpstr>Contrasting Genome and Transcriptome Assembly</vt:lpstr>
      <vt:lpstr>Trinity Aggregates Isolated Transcript Graphs</vt:lpstr>
      <vt:lpstr>PowerPoint Presentation</vt:lpstr>
      <vt:lpstr>Inchworm Algorithm</vt:lpstr>
      <vt:lpstr>Inchworm Algorithm</vt:lpstr>
      <vt:lpstr>Inchworm Algorithm</vt:lpstr>
      <vt:lpstr>Inchworm Algorithm</vt:lpstr>
      <vt:lpstr>Inchworm Algorithm</vt:lpstr>
      <vt:lpstr>PowerPoint Presentation</vt:lpstr>
      <vt:lpstr>PowerPoint Presentation</vt:lpstr>
      <vt:lpstr>PowerPoint Presentation</vt:lpstr>
      <vt:lpstr>PowerPoint Presentation</vt:lpstr>
      <vt:lpstr>PowerPoint Presentation</vt:lpstr>
      <vt:lpstr>PowerPoint Presentation</vt:lpstr>
      <vt:lpstr>Inchworm Contigs from Alt-Spliced Transcripts</vt:lpstr>
      <vt:lpstr>Inchworm Contigs from Alt-Spliced Transcripts</vt:lpstr>
      <vt:lpstr>Inchworm Contigs from Alt-Spliced Transcripts</vt:lpstr>
      <vt:lpstr>Inchworm Contigs from Alt-Spliced Transcripts</vt:lpstr>
      <vt:lpstr>Inchworm Contigs from Alt-Spliced Transcripts</vt:lpstr>
      <vt:lpstr>Chrysalis Re-groups Related Inchworm Contigs</vt:lpstr>
      <vt:lpstr>PowerPoint Presentation</vt:lpstr>
      <vt:lpstr>Thousands of Chrysalis Clusters</vt:lpstr>
      <vt:lpstr>PowerPoint Presentation</vt:lpstr>
      <vt:lpstr>Butterfly Example 1:  Reconstruction of Alternatively Spliced Transcripts</vt:lpstr>
      <vt:lpstr>Reconstruction of Alternatively Spliced Transcripts</vt:lpstr>
      <vt:lpstr>Reconstruction of Alternatively Spliced Transcripts</vt:lpstr>
      <vt:lpstr>Reconstruction of Alternatively Spliced Transcripts</vt:lpstr>
      <vt:lpstr>Teasing Apart Transcripts of Paralogous Genes</vt:lpstr>
      <vt:lpstr>Teasing Apart Transcripts of Paralogous Genes</vt:lpstr>
      <vt:lpstr>Trinity output: A multi-fasta file</vt:lpstr>
      <vt:lpstr>PowerPoint Presentation</vt:lpstr>
      <vt:lpstr>Trinity Demo</vt:lpstr>
      <vt:lpstr>Improved reconstruction with deeper sequencing depth and Genome-based reconstruction is  more sensitive than de novo methods</vt:lpstr>
      <vt:lpstr>Strand-specific RNA-Seq is Preferred</vt:lpstr>
      <vt:lpstr>PowerPoint Presentation</vt:lpstr>
      <vt:lpstr>PowerPoint Presentation</vt:lpstr>
      <vt:lpstr>Antisense-dominated Transcription</vt:lpstr>
      <vt:lpstr>Summary</vt:lpstr>
      <vt:lpstr>Abundance Estimation (Aka. Computing Expression Values)</vt:lpstr>
      <vt:lpstr>PowerPoint Presentation</vt:lpstr>
      <vt:lpstr>PowerPoint Presentation</vt:lpstr>
      <vt:lpstr>Normalized Expression Values</vt:lpstr>
      <vt:lpstr>Transcripts per Million (TPM)</vt:lpstr>
      <vt:lpstr>Multiply-mapped Reads Confound Abundance Estimation</vt:lpstr>
      <vt:lpstr>Multiply-mapped Reads Confound Abundance Estimation</vt:lpstr>
      <vt:lpstr>Fast Abundance Estimation Using Pseudo-alignments and Equivalence Classes (Kallisto software, Bray et al., NBT 2016)</vt:lpstr>
      <vt:lpstr>PowerPoint Presentation</vt:lpstr>
      <vt:lpstr>Why cross-sample normalization is important</vt:lpstr>
      <vt:lpstr>Normalization Required Otherwise, housekeeping genes look diff expressed  due to sample composition differences</vt:lpstr>
      <vt:lpstr>PowerPoint Presentation</vt:lpstr>
      <vt:lpstr>Differential Expression Analysis</vt:lpstr>
      <vt:lpstr>Diff. Expression Analysis Involves</vt:lpstr>
      <vt:lpstr>Observed RNA-Seq Counts Result from Random Sampling of the Population of Reads</vt:lpstr>
      <vt:lpstr>Example: One gene*not* differentially expressed</vt:lpstr>
      <vt:lpstr>Beware of concluding fold change from small numbers of counts</vt:lpstr>
      <vt:lpstr>More Counts = More Statistical Power</vt:lpstr>
      <vt:lpstr>Tools for DE analysis with RNA-Seq</vt:lpstr>
      <vt:lpstr>Typical output from DE analysis</vt:lpstr>
      <vt:lpstr>Visualization of DE results and Expression Profiling</vt:lpstr>
      <vt:lpstr>PowerPoint Presentation</vt:lpstr>
      <vt:lpstr>Comparing Multiple Samples</vt:lpstr>
      <vt:lpstr>Examining Patterns of Expression Across Samples</vt:lpstr>
      <vt:lpstr>RNA-Seq Analysis Frameworks</vt:lpstr>
      <vt:lpstr>Tuxedo Framework for Transcriptome Analysis</vt:lpstr>
      <vt:lpstr>PowerPoint Presentation</vt:lpstr>
      <vt:lpstr>Summary of Key Points</vt:lpstr>
      <vt:lpstr>Papers of Interest</vt:lpstr>
    </vt:vector>
  </TitlesOfParts>
  <Company>Broad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Haas</dc:creator>
  <cp:lastModifiedBy>Brian</cp:lastModifiedBy>
  <cp:revision>357</cp:revision>
  <cp:lastPrinted>2012-10-25T15:15:08Z</cp:lastPrinted>
  <dcterms:created xsi:type="dcterms:W3CDTF">2012-10-21T21:15:39Z</dcterms:created>
  <dcterms:modified xsi:type="dcterms:W3CDTF">2016-10-18T02:45:46Z</dcterms:modified>
</cp:coreProperties>
</file>